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notesMasterIdLst>
    <p:notesMasterId r:id="rId85"/>
  </p:notesMasterIdLst>
  <p:sldIdLst>
    <p:sldId id="259" r:id="rId2"/>
    <p:sldId id="257" r:id="rId3"/>
    <p:sldId id="286" r:id="rId4"/>
    <p:sldId id="301" r:id="rId5"/>
    <p:sldId id="309" r:id="rId6"/>
    <p:sldId id="376" r:id="rId7"/>
    <p:sldId id="378" r:id="rId8"/>
    <p:sldId id="377" r:id="rId9"/>
    <p:sldId id="305" r:id="rId10"/>
    <p:sldId id="381" r:id="rId11"/>
    <p:sldId id="382" r:id="rId12"/>
    <p:sldId id="383" r:id="rId13"/>
    <p:sldId id="303" r:id="rId14"/>
    <p:sldId id="300" r:id="rId15"/>
    <p:sldId id="302" r:id="rId16"/>
    <p:sldId id="385" r:id="rId17"/>
    <p:sldId id="342" r:id="rId18"/>
    <p:sldId id="332" r:id="rId19"/>
    <p:sldId id="333" r:id="rId20"/>
    <p:sldId id="334" r:id="rId21"/>
    <p:sldId id="335" r:id="rId22"/>
    <p:sldId id="336" r:id="rId23"/>
    <p:sldId id="339" r:id="rId24"/>
    <p:sldId id="401" r:id="rId25"/>
    <p:sldId id="384" r:id="rId26"/>
    <p:sldId id="340" r:id="rId27"/>
    <p:sldId id="341" r:id="rId28"/>
    <p:sldId id="343" r:id="rId29"/>
    <p:sldId id="386" r:id="rId30"/>
    <p:sldId id="345" r:id="rId31"/>
    <p:sldId id="346" r:id="rId32"/>
    <p:sldId id="347" r:id="rId33"/>
    <p:sldId id="387" r:id="rId34"/>
    <p:sldId id="348" r:id="rId35"/>
    <p:sldId id="349" r:id="rId36"/>
    <p:sldId id="295" r:id="rId37"/>
    <p:sldId id="297" r:id="rId38"/>
    <p:sldId id="296" r:id="rId39"/>
    <p:sldId id="264" r:id="rId40"/>
    <p:sldId id="324" r:id="rId41"/>
    <p:sldId id="357" r:id="rId42"/>
    <p:sldId id="266" r:id="rId43"/>
    <p:sldId id="388" r:id="rId44"/>
    <p:sldId id="358" r:id="rId45"/>
    <p:sldId id="275" r:id="rId46"/>
    <p:sldId id="276" r:id="rId47"/>
    <p:sldId id="279" r:id="rId48"/>
    <p:sldId id="281" r:id="rId49"/>
    <p:sldId id="282" r:id="rId50"/>
    <p:sldId id="283" r:id="rId51"/>
    <p:sldId id="284" r:id="rId52"/>
    <p:sldId id="285" r:id="rId53"/>
    <p:sldId id="314" r:id="rId54"/>
    <p:sldId id="369" r:id="rId55"/>
    <p:sldId id="366" r:id="rId56"/>
    <p:sldId id="316" r:id="rId57"/>
    <p:sldId id="315" r:id="rId58"/>
    <p:sldId id="391" r:id="rId59"/>
    <p:sldId id="265" r:id="rId60"/>
    <p:sldId id="371" r:id="rId61"/>
    <p:sldId id="320" r:id="rId62"/>
    <p:sldId id="287" r:id="rId63"/>
    <p:sldId id="288" r:id="rId64"/>
    <p:sldId id="289" r:id="rId65"/>
    <p:sldId id="290" r:id="rId66"/>
    <p:sldId id="291" r:id="rId67"/>
    <p:sldId id="294" r:id="rId68"/>
    <p:sldId id="375" r:id="rId69"/>
    <p:sldId id="394" r:id="rId70"/>
    <p:sldId id="395" r:id="rId71"/>
    <p:sldId id="362" r:id="rId72"/>
    <p:sldId id="402" r:id="rId73"/>
    <p:sldId id="364" r:id="rId74"/>
    <p:sldId id="392" r:id="rId75"/>
    <p:sldId id="318" r:id="rId76"/>
    <p:sldId id="267" r:id="rId77"/>
    <p:sldId id="393" r:id="rId78"/>
    <p:sldId id="398" r:id="rId79"/>
    <p:sldId id="397" r:id="rId80"/>
    <p:sldId id="399" r:id="rId81"/>
    <p:sldId id="400" r:id="rId82"/>
    <p:sldId id="396" r:id="rId83"/>
    <p:sldId id="258" r:id="rId8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B5A6B8-5DBA-49C5-8E65-79575FCF9031}">
          <p14:sldIdLst>
            <p14:sldId id="259"/>
            <p14:sldId id="257"/>
            <p14:sldId id="286"/>
          </p14:sldIdLst>
        </p14:section>
        <p14:section name="Microarchitecture overview" id="{6E098B28-6FBE-4DD6-A705-439AEB8121CE}">
          <p14:sldIdLst>
            <p14:sldId id="301"/>
            <p14:sldId id="309"/>
            <p14:sldId id="376"/>
            <p14:sldId id="378"/>
            <p14:sldId id="377"/>
            <p14:sldId id="305"/>
            <p14:sldId id="381"/>
            <p14:sldId id="382"/>
            <p14:sldId id="383"/>
            <p14:sldId id="303"/>
            <p14:sldId id="300"/>
            <p14:sldId id="302"/>
          </p14:sldIdLst>
        </p14:section>
        <p14:section name="Branch predictors" id="{4B919E68-4C6D-4781-9AEC-4840AC456036}">
          <p14:sldIdLst>
            <p14:sldId id="385"/>
            <p14:sldId id="342"/>
            <p14:sldId id="332"/>
            <p14:sldId id="333"/>
            <p14:sldId id="334"/>
            <p14:sldId id="335"/>
            <p14:sldId id="336"/>
            <p14:sldId id="339"/>
            <p14:sldId id="401"/>
            <p14:sldId id="384"/>
            <p14:sldId id="340"/>
            <p14:sldId id="341"/>
            <p14:sldId id="343"/>
            <p14:sldId id="386"/>
            <p14:sldId id="345"/>
            <p14:sldId id="346"/>
            <p14:sldId id="347"/>
            <p14:sldId id="387"/>
            <p14:sldId id="348"/>
            <p14:sldId id="349"/>
            <p14:sldId id="295"/>
            <p14:sldId id="297"/>
            <p14:sldId id="296"/>
          </p14:sldIdLst>
        </p14:section>
        <p14:section name="SLS" id="{A4A4E22F-C27A-40AC-BB8A-3C2B8489B422}">
          <p14:sldIdLst>
            <p14:sldId id="264"/>
            <p14:sldId id="324"/>
            <p14:sldId id="357"/>
            <p14:sldId id="266"/>
            <p14:sldId id="388"/>
            <p14:sldId id="358"/>
            <p14:sldId id="275"/>
            <p14:sldId id="276"/>
            <p14:sldId id="279"/>
            <p14:sldId id="281"/>
            <p14:sldId id="282"/>
            <p14:sldId id="283"/>
            <p14:sldId id="284"/>
            <p14:sldId id="285"/>
            <p14:sldId id="314"/>
            <p14:sldId id="369"/>
            <p14:sldId id="366"/>
            <p14:sldId id="316"/>
            <p14:sldId id="315"/>
            <p14:sldId id="391"/>
            <p14:sldId id="265"/>
            <p14:sldId id="371"/>
            <p14:sldId id="320"/>
            <p14:sldId id="287"/>
            <p14:sldId id="288"/>
            <p14:sldId id="289"/>
            <p14:sldId id="290"/>
            <p14:sldId id="291"/>
            <p14:sldId id="294"/>
            <p14:sldId id="375"/>
            <p14:sldId id="394"/>
            <p14:sldId id="395"/>
            <p14:sldId id="362"/>
            <p14:sldId id="402"/>
            <p14:sldId id="364"/>
            <p14:sldId id="392"/>
            <p14:sldId id="318"/>
            <p14:sldId id="267"/>
            <p14:sldId id="393"/>
            <p14:sldId id="398"/>
            <p14:sldId id="397"/>
            <p14:sldId id="399"/>
            <p14:sldId id="400"/>
            <p14:sldId id="396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83754" autoAdjust="0"/>
  </p:normalViewPr>
  <p:slideViewPr>
    <p:cSldViewPr snapToGrid="0">
      <p:cViewPr varScale="1">
        <p:scale>
          <a:sx n="106" d="100"/>
          <a:sy n="106" d="100"/>
        </p:scale>
        <p:origin x="2280" y="102"/>
      </p:cViewPr>
      <p:guideLst/>
    </p:cSldViewPr>
  </p:slideViewPr>
  <p:outlineViewPr>
    <p:cViewPr>
      <p:scale>
        <a:sx n="33" d="100"/>
        <a:sy n="33" d="100"/>
      </p:scale>
      <p:origin x="0" y="-942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78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12:51:35.45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419 69,'697'0,"-1502"-47,629 31,150 14,14 0,1 1,-1 0,0 1,1 0,-1 1,-14 3,26-4,-1 0,1 0,-1 0,1 0,-1 0,1 0,-1 0,1 0,-1 0,1 0,0 0,-1 0,1 1,-1-1,1 0,0 0,-1 1,1-1,-1 0,1 0,0 1,-1-1,1 0,0 1,-1-1,1 1,0-1,0 0,0 1,-1-1,1 1,0-1,0 0,0 1,0-1,0 1,0-1,0 1,-1-1,1 1,1-1,-1 1,0-1,0 1,0-1,0 0,0 1,0-1,0 1,1-1,-1 1,0-1,0 0,1 1,-1-1,0 0,1 1,-1-1,0 0,1 1,-1-1,0 0,1 0,-1 1,1-1,-1 0,0 0,1 0,0 1,17 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12:51:36.07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1 142,'645'-10,"-6"-46,44-18,-654 73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12:51:36.52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1762 161,'-118'12,"-62"-18,-306-51,302 30,82 13,-551-54,615 67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12:51:42.67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262 3,'61'15,"215"-2,368-31,-24 6,-399 14,-133 2,87 15,29 3,-167-21,9 1,-43-2,-6 0,-24 0,-565 26,227-4,-764 3,629-18,480-5,45 0,428 13,-177-9,743 14,-996-22,-49-2,-859-92,843 89,59 4,72 4,238 16,-235-11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12:51:44.88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2382 0,'0'2,"-1"-1,0 1,0-1,0 0,0 1,0-1,0 0,0 0,0 0,0 0,-1 0,1 0,0 0,-1 0,1 0,0-1,-4 2,-4 3,-113 69,-2-5,-4-5,-2-7,-194 59,168-74,-2-6,-2-7,-269 14,368-39,0 2,0 3,0 2,2 3,0 3,-96 41,70-12,68-38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9890E-ED00-4578-860F-5F35A8DBCC9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035E9-4420-48D8-8042-5A984973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035E9-4420-48D8-8042-5A984973DC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6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035E9-4420-48D8-8042-5A984973DC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1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035E9-4420-48D8-8042-5A984973DC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4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035E9-4420-48D8-8042-5A984973DCF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2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WAW – Write after write</a:t>
            </a:r>
          </a:p>
          <a:p>
            <a:endParaRPr lang="en-US" dirty="0"/>
          </a:p>
          <a:p>
            <a:r>
              <a:rPr lang="pt-BR" dirty="0"/>
              <a:t>i1. </a:t>
            </a:r>
            <a:r>
              <a:rPr lang="pt-BR" b="1" dirty="0"/>
              <a:t>R2</a:t>
            </a:r>
            <a:r>
              <a:rPr lang="pt-BR" dirty="0"/>
              <a:t> &lt;- R4 + R7</a:t>
            </a:r>
          </a:p>
          <a:p>
            <a:r>
              <a:rPr lang="pt-BR" dirty="0"/>
              <a:t>i2. </a:t>
            </a:r>
            <a:r>
              <a:rPr lang="pt-BR" b="1" dirty="0"/>
              <a:t>R2</a:t>
            </a:r>
            <a:r>
              <a:rPr lang="pt-BR" dirty="0"/>
              <a:t> &lt;- R1 + R3</a:t>
            </a:r>
          </a:p>
          <a:p>
            <a:endParaRPr lang="pt-BR" dirty="0"/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Courier New" panose="02070309020205020404" pitchFamily="49" charset="0"/>
              </a:rPr>
              <a:t>i2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tries to write an operand before it is written by </a:t>
            </a:r>
            <a:r>
              <a:rPr lang="en-US" b="0" i="0" dirty="0">
                <a:solidFill>
                  <a:srgbClr val="202122"/>
                </a:solidFill>
                <a:effectLst/>
                <a:latin typeface="Courier New" panose="02070309020205020404" pitchFamily="49" charset="0"/>
              </a:rPr>
              <a:t>i1</a:t>
            </a:r>
          </a:p>
          <a:p>
            <a:endParaRPr lang="en-US" b="0" i="0" dirty="0">
              <a:solidFill>
                <a:srgbClr val="202122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Courier New" panose="02070309020205020404" pitchFamily="49" charset="0"/>
              </a:rPr>
              <a:t>WAR – Write after read</a:t>
            </a:r>
          </a:p>
          <a:p>
            <a:endParaRPr lang="en-US" b="0" i="0" dirty="0">
              <a:solidFill>
                <a:srgbClr val="202122"/>
              </a:solidFill>
              <a:effectLst/>
              <a:latin typeface="Courier New" panose="02070309020205020404" pitchFamily="49" charset="0"/>
            </a:endParaRPr>
          </a:p>
          <a:p>
            <a:r>
              <a:rPr lang="pt-BR" dirty="0"/>
              <a:t>i1. R4 &lt;- R1 + </a:t>
            </a:r>
            <a:r>
              <a:rPr lang="pt-BR" b="1" dirty="0"/>
              <a:t>R5</a:t>
            </a:r>
          </a:p>
          <a:p>
            <a:r>
              <a:rPr lang="pt-BR" dirty="0"/>
              <a:t>i2. </a:t>
            </a:r>
            <a:r>
              <a:rPr lang="pt-BR" b="1" dirty="0"/>
              <a:t>R5</a:t>
            </a:r>
            <a:r>
              <a:rPr lang="pt-BR" dirty="0"/>
              <a:t> &lt;- R1 + R2</a:t>
            </a:r>
          </a:p>
          <a:p>
            <a:endParaRPr lang="pt-BR" dirty="0"/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Courier New" panose="02070309020205020404" pitchFamily="49" charset="0"/>
              </a:rPr>
              <a:t>i2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tries to write a destination before it is read by </a:t>
            </a:r>
            <a:r>
              <a:rPr lang="en-US" b="0" i="0" dirty="0">
                <a:solidFill>
                  <a:srgbClr val="202122"/>
                </a:solidFill>
                <a:effectLst/>
                <a:latin typeface="Courier New" panose="02070309020205020404" pitchFamily="49" charset="0"/>
              </a:rPr>
              <a:t>i1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035E9-4420-48D8-8042-5A984973DCF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8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-You Slide" type="title" preserve="1">
  <p:cSld name="Thank-You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>
          <a:blip r:embed="rId2"/>
          <a:srcRect t="775" b="775"/>
          <a:stretch/>
        </p:blipFill>
        <p:spPr>
          <a:xfrm>
            <a:off x="0" y="2"/>
            <a:ext cx="1219200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00" y="2553430"/>
            <a:ext cx="113608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500"/>
              <a:buNone/>
              <a:defRPr sz="4667">
                <a:solidFill>
                  <a:srgbClr val="F5F7F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5200"/>
              <a:buNone/>
              <a:defRPr sz="6933">
                <a:solidFill>
                  <a:srgbClr val="607E8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5200"/>
              <a:buNone/>
              <a:defRPr sz="6933">
                <a:solidFill>
                  <a:srgbClr val="607E8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5200"/>
              <a:buNone/>
              <a:defRPr sz="6933">
                <a:solidFill>
                  <a:srgbClr val="607E8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5200"/>
              <a:buNone/>
              <a:defRPr sz="6933">
                <a:solidFill>
                  <a:srgbClr val="607E8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5200"/>
              <a:buNone/>
              <a:defRPr sz="6933">
                <a:solidFill>
                  <a:srgbClr val="607E8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5200"/>
              <a:buNone/>
              <a:defRPr sz="6933">
                <a:solidFill>
                  <a:srgbClr val="607E8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5200"/>
              <a:buNone/>
              <a:defRPr sz="6933">
                <a:solidFill>
                  <a:srgbClr val="607E8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5200"/>
              <a:buNone/>
              <a:defRPr sz="6933">
                <a:solidFill>
                  <a:srgbClr val="607E8C"/>
                </a:solidFill>
              </a:defRPr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503897"/>
            <a:ext cx="11360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800"/>
              <a:buFont typeface="Lato Light"/>
              <a:buNone/>
              <a:defRPr sz="24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800"/>
              <a:buFont typeface="Lato Light"/>
              <a:buNone/>
              <a:defRPr sz="24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800"/>
              <a:buFont typeface="Lato Light"/>
              <a:buNone/>
              <a:defRPr sz="24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800"/>
              <a:buFont typeface="Lato Light"/>
              <a:buNone/>
              <a:defRPr sz="24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800"/>
              <a:buFont typeface="Lato Light"/>
              <a:buNone/>
              <a:defRPr sz="24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800"/>
              <a:buFont typeface="Lato Light"/>
              <a:buNone/>
              <a:defRPr sz="24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800"/>
              <a:buFont typeface="Lato Light"/>
              <a:buNone/>
              <a:defRPr sz="24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800"/>
              <a:buFont typeface="Lato Light"/>
              <a:buNone/>
              <a:defRPr sz="24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800"/>
              <a:buFont typeface="Lato Light"/>
              <a:buNone/>
              <a:defRPr sz="24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 dirty="0"/>
          </a:p>
        </p:txBody>
      </p:sp>
      <p:sp>
        <p:nvSpPr>
          <p:cNvPr id="16" name="Google Shape;16;p2"/>
          <p:cNvSpPr txBox="1"/>
          <p:nvPr/>
        </p:nvSpPr>
        <p:spPr>
          <a:xfrm>
            <a:off x="4383000" y="5455773"/>
            <a:ext cx="34260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 dirty="0">
                <a:ln>
                  <a:noFill/>
                </a:ln>
                <a:solidFill>
                  <a:srgbClr val="F5F7F9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Grsecurity is </a:t>
            </a: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F5F7F9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created by</a:t>
            </a:r>
            <a:br>
              <a:rPr kumimoji="0" lang="en" sz="1067" b="0" i="0" u="none" strike="noStrike" kern="0" cap="none" spc="0" normalizeH="0" baseline="0" noProof="0" dirty="0">
                <a:ln>
                  <a:noFill/>
                </a:ln>
                <a:solidFill>
                  <a:srgbClr val="F5F7F9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</a:b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5F7F9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4383133" y="189077"/>
            <a:ext cx="34260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5F7F9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A0CDD-E77E-3E4F-B882-D4969B08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A2939-7BCD-2342-A863-5F20A48D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32F8E-6254-AD41-887E-05AAE6912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6527A4-F013-409F-9677-1DB47C4B02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0515" y="5812699"/>
            <a:ext cx="1352249" cy="4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6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mages &amp; Label 2" preserve="1" userDrawn="1">
  <p:cSld name="Title, Images &amp; Label 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5169" y="2722467"/>
            <a:ext cx="2635435" cy="23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31169" y="2722467"/>
            <a:ext cx="2635435" cy="23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60601" y="2722467"/>
            <a:ext cx="2635435" cy="23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33" y="2722467"/>
            <a:ext cx="2635435" cy="23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/>
          <p:nvPr/>
        </p:nvSpPr>
        <p:spPr>
          <a:xfrm>
            <a:off x="692733" y="5952000"/>
            <a:ext cx="106740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607E8C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Labe or Info about image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607E8C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6FB67-6A83-464C-B9AF-2380A2B8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BC950-7EE2-F14F-945B-B1C5051C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7BD85-49FC-254C-AE63-C79160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97069-829B-B345-AE41-369439FC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2" preserve="1" userDrawn="1">
  <p:cSld name="Title and Bullet 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F5F7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825400" y="2440633"/>
            <a:ext cx="52704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62DA65-12FC-8B4F-839F-83375B94581E}"/>
              </a:ext>
            </a:extLst>
          </p:cNvPr>
          <p:cNvSpPr txBox="1">
            <a:spLocks/>
          </p:cNvSpPr>
          <p:nvPr userDrawn="1"/>
        </p:nvSpPr>
        <p:spPr>
          <a:xfrm>
            <a:off x="6864300" y="965602"/>
            <a:ext cx="4502000" cy="539075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2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Adobe Gurmukhi" pitchFamily="2" charset="77"/>
                <a:ea typeface="Al Bayan Plain" pitchFamily="2" charset="-78"/>
                <a:cs typeface="Al Bayan Plain" pitchFamily="2" charset="-78"/>
                <a:sym typeface="Arial"/>
              </a:defRPr>
            </a:lvl1pPr>
            <a:lvl2pPr marL="8953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Adobe Gurmukhi" pitchFamily="2" charset="77"/>
                <a:ea typeface="Al Bayan Plain" pitchFamily="2" charset="-78"/>
                <a:cs typeface="Al Bayan Plain" pitchFamily="2" charset="-78"/>
                <a:sym typeface="Arial"/>
              </a:defRPr>
            </a:lvl2pPr>
            <a:lvl3pPr marL="1365250" marR="0" lvl="2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2450" marR="0" lvl="3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79650" marR="0" lvl="4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12750" marR="0" lvl="0" indent="-28575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Click to edit Master text styles</a:t>
            </a:r>
          </a:p>
          <a:p>
            <a:pPr marL="895350" marR="0" lvl="1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Second level</a:t>
            </a:r>
          </a:p>
          <a:p>
            <a:pPr marL="1365250" marR="0" lvl="2" indent="-28575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Third level</a:t>
            </a:r>
          </a:p>
          <a:p>
            <a:pPr marL="1822450" marR="0" lvl="3" indent="-28575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Fourth level</a:t>
            </a:r>
          </a:p>
          <a:p>
            <a:pPr marL="2279650" marR="0" lvl="4" indent="-28575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CE9F4F-1707-4A46-8A86-4AE03CB6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685EC-800E-0B4B-9AF7-63F9874B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E533D-59E2-E845-A3FA-FD5E7A34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9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and Caption" preserve="1" userDrawn="1">
  <p:cSld name="Images and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0870" y="1339270"/>
            <a:ext cx="4955735" cy="426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5403" y="1339270"/>
            <a:ext cx="4955735" cy="42628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06CF49-127F-D648-B156-4926E45D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1903"/>
            <a:ext cx="10515600" cy="4408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E99EF-2DD8-3642-9244-762D7335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45DFC-198B-6A4F-B6E4-6293FFCC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B3330-668C-2B4C-949E-D219E40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9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>
  <p:cSld name="Title Slide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>
          <a:blip r:embed="rId2"/>
          <a:srcRect t="775" b="775"/>
          <a:stretch/>
        </p:blipFill>
        <p:spPr>
          <a:xfrm>
            <a:off x="0" y="2"/>
            <a:ext cx="1219200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5853200" y="1847567"/>
            <a:ext cx="5176000" cy="18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500"/>
              <a:buNone/>
              <a:defRPr sz="4667">
                <a:solidFill>
                  <a:srgbClr val="F5F7F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5853200" y="4066000"/>
            <a:ext cx="4216800" cy="5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2"/>
          </p:nvPr>
        </p:nvSpPr>
        <p:spPr>
          <a:xfrm>
            <a:off x="5853200" y="4575600"/>
            <a:ext cx="2554400" cy="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200"/>
              <a:buFont typeface="Lato Light"/>
              <a:buNone/>
              <a:defRPr sz="16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843" y="831280"/>
            <a:ext cx="1915388" cy="5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6F548-5701-1E46-80A1-3D5BC5F8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BF4AAC-84E1-5949-8061-88D17CDB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02D70-5529-4E46-BC3C-06BC5A39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6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 preserve="1" userDrawn="1">
  <p:cSld name="Title Slide 2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>
          <a:blip r:embed="rId2"/>
          <a:srcRect t="775" b="775"/>
          <a:stretch/>
        </p:blipFill>
        <p:spPr>
          <a:xfrm>
            <a:off x="0" y="2"/>
            <a:ext cx="1219200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304800" y="2264633"/>
            <a:ext cx="11617301" cy="18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500"/>
              <a:buNone/>
              <a:defRPr sz="4667">
                <a:solidFill>
                  <a:srgbClr val="F5F7F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304800" y="4506800"/>
            <a:ext cx="11582400" cy="5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2"/>
          </p:nvPr>
        </p:nvSpPr>
        <p:spPr>
          <a:xfrm>
            <a:off x="304800" y="5016400"/>
            <a:ext cx="11582400" cy="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200"/>
              <a:buFont typeface="Lato Light"/>
              <a:buNone/>
              <a:defRPr sz="16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311" y="831280"/>
            <a:ext cx="1915388" cy="5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19954-E9EB-0649-A903-3185A0A4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1E2DF-A7F2-CA4C-98A7-0DB67092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69888-8615-5144-A17C-7B029DF4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Filler / Breaker 1" type="secHead" preserve="1">
  <p:cSld name="Section Filler / Breaker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12533" y="-167"/>
            <a:ext cx="12192000" cy="6858000"/>
          </a:xfrm>
          <a:prstGeom prst="rect">
            <a:avLst/>
          </a:prstGeom>
          <a:solidFill>
            <a:srgbClr val="0855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304800" y="2867800"/>
            <a:ext cx="1158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600"/>
              <a:buNone/>
              <a:defRPr sz="4800">
                <a:solidFill>
                  <a:srgbClr val="F5F7F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600"/>
              <a:buNone/>
              <a:defRPr sz="4800">
                <a:solidFill>
                  <a:srgbClr val="F5F7F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600"/>
              <a:buNone/>
              <a:defRPr sz="4800">
                <a:solidFill>
                  <a:srgbClr val="F5F7F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600"/>
              <a:buNone/>
              <a:defRPr sz="4800">
                <a:solidFill>
                  <a:srgbClr val="F5F7F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600"/>
              <a:buNone/>
              <a:defRPr sz="4800">
                <a:solidFill>
                  <a:srgbClr val="F5F7F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600"/>
              <a:buNone/>
              <a:defRPr sz="4800">
                <a:solidFill>
                  <a:srgbClr val="F5F7F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600"/>
              <a:buNone/>
              <a:defRPr sz="4800">
                <a:solidFill>
                  <a:srgbClr val="F5F7F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600"/>
              <a:buNone/>
              <a:defRPr sz="4800">
                <a:solidFill>
                  <a:srgbClr val="F5F7F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600"/>
              <a:buNone/>
              <a:defRPr sz="4800">
                <a:solidFill>
                  <a:srgbClr val="F5F7F9"/>
                </a:solidFill>
              </a:defRPr>
            </a:lvl9pPr>
          </a:lstStyle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F1CD5-EC33-E249-83AE-7B1F0CF63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9394C-F8EB-0C43-925A-9413408E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7429D-48EE-7A46-855B-F09B243C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5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Filler / Breaker 2" preserve="1">
  <p:cSld name="Section Filler / Breaker 2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12533" y="-167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04800" y="2867800"/>
            <a:ext cx="1158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3600"/>
              <a:buNone/>
              <a:defRPr sz="4800">
                <a:solidFill>
                  <a:srgbClr val="607E8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3600"/>
              <a:buNone/>
              <a:defRPr sz="4800">
                <a:solidFill>
                  <a:srgbClr val="607E8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3600"/>
              <a:buNone/>
              <a:defRPr sz="4800">
                <a:solidFill>
                  <a:srgbClr val="607E8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3600"/>
              <a:buNone/>
              <a:defRPr sz="4800">
                <a:solidFill>
                  <a:srgbClr val="607E8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3600"/>
              <a:buNone/>
              <a:defRPr sz="4800">
                <a:solidFill>
                  <a:srgbClr val="607E8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3600"/>
              <a:buNone/>
              <a:defRPr sz="4800">
                <a:solidFill>
                  <a:srgbClr val="607E8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3600"/>
              <a:buNone/>
              <a:defRPr sz="4800">
                <a:solidFill>
                  <a:srgbClr val="607E8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3600"/>
              <a:buNone/>
              <a:defRPr sz="4800">
                <a:solidFill>
                  <a:srgbClr val="607E8C"/>
                </a:solidFill>
              </a:defRPr>
            </a:lvl9pPr>
          </a:lstStyle>
          <a:p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AFF3C-0F4F-CA46-8273-0AACAAF0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317398-2F2B-AA4E-BA95-D95E5394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588DB-308D-414F-85F4-9981A3F2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8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CB13B3-6183-E54D-9C3E-60F7B3215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76404"/>
            <a:ext cx="10515600" cy="4572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DFD24A8-C957-614A-85CD-A4F970A6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AB73B65-F1BF-D249-81FD-E18ADAB6BF7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45DC5DD-71AE-654B-B52E-3F656DB348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5E3D64E-50D9-A447-B468-AA083E6067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4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bullets" preserve="1" userDrawn="1">
  <p:cSld name="Title and two bulle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A3D7A3-A27E-5843-97CC-4CBBB038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603AA8-0D68-A94D-9979-E47D64E6B4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76400"/>
            <a:ext cx="52578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C3F1FB-53B1-A549-B40D-5E2FB997C8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676400"/>
            <a:ext cx="52578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E652BF9-4C24-8F4F-BB39-F5C5820B1F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84CA210-EF5B-3048-BF5E-34E39AD7F7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FD53F8A-DEED-5842-9D36-BA8D7E9A57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1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 &amp; Image" preserve="1" userDrawn="1">
  <p:cSld name="Title, Bullet &amp; Ima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F7FB4B-DF43-1144-86D3-FFFA61C5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06AEAD-77F3-4B42-B342-9307E2054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676400"/>
            <a:ext cx="4962307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209F543-F94C-9647-9672-4A684BC91B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676400"/>
            <a:ext cx="52578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D5C653F-72FF-DB44-983E-CA73E0DE238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F0643E8-C787-0943-8A50-861685B90C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27E4527-8865-AC47-B62C-4C68B9B1F5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2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mages &amp; Label 1" preserve="1" userDrawn="1">
  <p:cSld name="Title, Images &amp; Label 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/>
        </p:nvSpPr>
        <p:spPr>
          <a:xfrm>
            <a:off x="692733" y="4850800"/>
            <a:ext cx="24968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 dirty="0">
                <a:ln>
                  <a:noFill/>
                </a:ln>
                <a:solidFill>
                  <a:srgbClr val="607E8C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Labe or Info about image</a:t>
            </a: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607E8C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" name="Google Shape;55;p10"/>
          <p:cNvSpPr txBox="1"/>
          <p:nvPr/>
        </p:nvSpPr>
        <p:spPr>
          <a:xfrm>
            <a:off x="3338533" y="4850800"/>
            <a:ext cx="24968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607E8C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Labe or Info about image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607E8C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" name="Google Shape;56;p10"/>
          <p:cNvSpPr txBox="1"/>
          <p:nvPr/>
        </p:nvSpPr>
        <p:spPr>
          <a:xfrm>
            <a:off x="5984333" y="4850800"/>
            <a:ext cx="24968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607E8C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Labe or Info about image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607E8C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" name="Google Shape;57;p10"/>
          <p:cNvSpPr txBox="1"/>
          <p:nvPr/>
        </p:nvSpPr>
        <p:spPr>
          <a:xfrm>
            <a:off x="8630133" y="4850800"/>
            <a:ext cx="24968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607E8C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Labe or Info about image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607E8C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CB8992-E724-EE4F-88B0-420CC464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DE91E58-3BC0-F344-8DE3-D7EF88EABC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2" y="2269034"/>
            <a:ext cx="2705100" cy="23029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D5911CCC-E7FF-CA40-A97C-6F0225C16A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57262" y="2275335"/>
            <a:ext cx="2538740" cy="23029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2CC58F52-09AA-7F42-ABB5-D8E12502E4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9960" y="2274656"/>
            <a:ext cx="2667000" cy="23029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504941FE-63FA-B345-AE72-EADF7E9640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76960" y="2269034"/>
            <a:ext cx="2576840" cy="23029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44EFB4F-CD24-BC43-8A5E-A22A2C89DA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AE77A66-6237-D84F-8CCF-CA0220607D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021DDBA-1CD5-0E42-83E4-EB7A4B4EA1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3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/>
          <p:nvPr/>
        </p:nvSpPr>
        <p:spPr>
          <a:xfrm>
            <a:off x="8900733" y="239300"/>
            <a:ext cx="20940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4">
            <a:alphaModFix/>
          </a:blip>
          <a:srcRect r="68424"/>
          <a:stretch/>
        </p:blipFill>
        <p:spPr>
          <a:xfrm>
            <a:off x="10994699" y="304800"/>
            <a:ext cx="353652" cy="2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/>
          <p:nvPr/>
        </p:nvSpPr>
        <p:spPr>
          <a:xfrm>
            <a:off x="11310203" y="400835"/>
            <a:ext cx="56400" cy="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802717" y="239300"/>
            <a:ext cx="2179765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" name="Title Placeholder 18">
            <a:extLst>
              <a:ext uri="{FF2B5EF4-FFF2-40B4-BE49-F238E27FC236}">
                <a16:creationId xmlns:a16="http://schemas.microsoft.com/office/drawing/2014/main" id="{3233E503-DDA4-234F-9E04-632B530A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245"/>
            <a:ext cx="10515600" cy="440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22979FDA-4B77-D94D-9B40-53A14318A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840CEFD0-7E71-F146-9896-B5EF3F12C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F452F31C-FF29-0B4C-9B28-919F66689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8C9F553-E2A1-DE45-8ED8-B3FBF41DC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911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3373BA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85744" marR="0" lvl="0" indent="-285744" algn="l" rtl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b="0" i="0" u="none" strike="noStrike" cap="none">
          <a:solidFill>
            <a:schemeClr val="tx2">
              <a:lumMod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L="895328" marR="0" lvl="1" indent="-285744" algn="l" rtl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b="0" i="0" u="none" strike="noStrike" cap="none">
          <a:solidFill>
            <a:schemeClr val="tx2">
              <a:lumMod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2pPr>
      <a:lvl3pPr marL="1365217" marR="0" lvl="2" indent="-285744" algn="l" rtl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b="0" i="0" u="none" strike="noStrike" cap="none">
          <a:solidFill>
            <a:schemeClr val="tx2">
              <a:lumMod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3pPr>
      <a:lvl4pPr marL="1657309" marR="0" lvl="3" indent="-284156" algn="l" rtl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tabLst/>
        <a:defRPr sz="1600" b="0" i="0" u="none" strike="noStrike" cap="none">
          <a:solidFill>
            <a:schemeClr val="tx2">
              <a:lumMod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4pPr>
      <a:lvl5pPr marL="1943051" marR="0" lvl="4" indent="-285744" algn="l" rtl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tabLst/>
        <a:defRPr sz="1600" b="0" i="0" u="none" strike="noStrike" cap="none">
          <a:solidFill>
            <a:schemeClr val="tx2">
              <a:lumMod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3">
          <p15:clr>
            <a:srgbClr val="EA4335"/>
          </p15:clr>
        </p15:guide>
        <p15:guide id="2" pos="528">
          <p15:clr>
            <a:srgbClr val="EA4335"/>
          </p15:clr>
        </p15:guide>
        <p15:guide id="3" pos="5520">
          <p15:clr>
            <a:srgbClr val="EA4335"/>
          </p15:clr>
        </p15:guide>
        <p15:guide id="4" orient="horz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2232">
          <p15:clr>
            <a:srgbClr val="EA4335"/>
          </p15:clr>
        </p15:guide>
        <p15:guide id="8" pos="3840">
          <p15:clr>
            <a:srgbClr val="EA4335"/>
          </p15:clr>
        </p15:guide>
        <p15:guide id="9" orient="horz" pos="4008">
          <p15:clr>
            <a:srgbClr val="F26B43"/>
          </p15:clr>
        </p15:guide>
        <p15:guide id="10" pos="7152">
          <p15:clr>
            <a:srgbClr val="F26B43"/>
          </p15:clr>
        </p15:guide>
        <p15:guide id="11" orient="horz" pos="1056">
          <p15:clr>
            <a:srgbClr val="F26B43"/>
          </p15:clr>
        </p15:guide>
        <p15:guide id="12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wipawel" TargetMode="External"/><Relationship Id="rId2" Type="http://schemas.openxmlformats.org/officeDocument/2006/relationships/hyperlink" Target="mailto:wipawel@grsecurity.net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KernelTestFramework/kt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5.png"/><Relationship Id="rId3" Type="http://schemas.openxmlformats.org/officeDocument/2006/relationships/image" Target="../media/image16.svg"/><Relationship Id="rId7" Type="http://schemas.openxmlformats.org/officeDocument/2006/relationships/image" Target="../media/image22.png"/><Relationship Id="rId12" Type="http://schemas.openxmlformats.org/officeDocument/2006/relationships/customXml" Target="../ink/ink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0.pxfuel.com/preview/170/208/982/gas-production-technology-power.jpg" TargetMode="External"/><Relationship Id="rId4" Type="http://schemas.openxmlformats.org/officeDocument/2006/relationships/hyperlink" Target="https://www.ogj.com/pipelines-transportation/pipelines/article/14283384/nord-stream-natural-gas-pipeline-systems-spring-multiple-leaks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grsecurity.net/amd_branch_mispredictor_part_2_where_no_cpu_has_gone_before" TargetMode="External"/><Relationship Id="rId2" Type="http://schemas.openxmlformats.org/officeDocument/2006/relationships/hyperlink" Target="https://grsecurity.net/amd_branch_mispredictor_just_set_it_and_forget_it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wipawel@grsecurity.n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5175-9228-484A-80BC-E047AF039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i="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To Branch or Not to </a:t>
            </a:r>
            <a:r>
              <a:rPr lang="en-US" sz="4800" b="1" dirty="0">
                <a:solidFill>
                  <a:srgbClr val="FFFFFF"/>
                </a:solidFill>
                <a:latin typeface="Verdana" panose="020B0604030504040204" pitchFamily="34" charset="0"/>
              </a:rPr>
              <a:t>B</a:t>
            </a:r>
            <a:r>
              <a:rPr lang="en-US" sz="4800" b="1" i="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ranch</a:t>
            </a:r>
            <a:endParaRPr lang="en-US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DD9CD-DBF6-4EAB-96BB-E5AE1E0B1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3790116"/>
            <a:ext cx="11582400" cy="509600"/>
          </a:xfrm>
        </p:spPr>
        <p:txBody>
          <a:bodyPr/>
          <a:lstStyle/>
          <a:p>
            <a:r>
              <a:rPr lang="en-US" sz="2800" i="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Security </a:t>
            </a:r>
            <a:r>
              <a:rPr lang="en-US" sz="2800" dirty="0">
                <a:solidFill>
                  <a:srgbClr val="FFFFFF"/>
                </a:solidFill>
                <a:latin typeface="Verdana" panose="020B0604030504040204" pitchFamily="34" charset="0"/>
              </a:rPr>
              <a:t>I</a:t>
            </a:r>
            <a:r>
              <a:rPr lang="en-US" sz="2800" i="0" dirty="0"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mplications of x86 Frontend Implementations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91931A4-16EC-40C1-871A-630E8E98E581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04800" y="5016399"/>
            <a:ext cx="11582400" cy="1793917"/>
          </a:xfrm>
        </p:spPr>
        <p:txBody>
          <a:bodyPr/>
          <a:lstStyle/>
          <a:p>
            <a:r>
              <a:rPr lang="en-US" dirty="0"/>
              <a:t>October 2022</a:t>
            </a:r>
          </a:p>
          <a:p>
            <a:r>
              <a:rPr lang="en-US" dirty="0">
                <a:solidFill>
                  <a:schemeClr val="bg1"/>
                </a:solidFill>
              </a:rPr>
              <a:t>Hackers to Hackers Conference (H2HC)</a:t>
            </a:r>
          </a:p>
          <a:p>
            <a:endParaRPr lang="en-US" dirty="0"/>
          </a:p>
          <a:p>
            <a:r>
              <a:rPr lang="en-US" dirty="0"/>
              <a:t>Pawel Wieczorkiewicz</a:t>
            </a:r>
          </a:p>
          <a:p>
            <a:r>
              <a:rPr lang="en-US" dirty="0"/>
              <a:t>Open Source Security, Inc.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3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Backend</a:t>
            </a:r>
          </a:p>
          <a:p>
            <a:pPr lvl="2"/>
            <a:r>
              <a:rPr lang="en-US" dirty="0"/>
              <a:t>Superscalar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47842" r="3485" b="26953"/>
          <a:stretch/>
        </p:blipFill>
        <p:spPr>
          <a:xfrm>
            <a:off x="4582615" y="2181607"/>
            <a:ext cx="7144919" cy="3556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118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Backend</a:t>
            </a:r>
          </a:p>
          <a:p>
            <a:pPr lvl="2"/>
            <a:r>
              <a:rPr lang="en-US" dirty="0"/>
              <a:t>Superscalar</a:t>
            </a:r>
          </a:p>
          <a:p>
            <a:pPr lvl="2"/>
            <a:r>
              <a:rPr lang="en-US" dirty="0"/>
              <a:t>Out-of-order execution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47842" r="3485" b="26953"/>
          <a:stretch/>
        </p:blipFill>
        <p:spPr>
          <a:xfrm>
            <a:off x="4582615" y="2181607"/>
            <a:ext cx="7144919" cy="3556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1055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Backend</a:t>
            </a:r>
          </a:p>
          <a:p>
            <a:pPr lvl="2"/>
            <a:r>
              <a:rPr lang="en-US" dirty="0"/>
              <a:t>Superscalar</a:t>
            </a:r>
          </a:p>
          <a:p>
            <a:pPr lvl="2"/>
            <a:r>
              <a:rPr lang="en-US" dirty="0"/>
              <a:t>Out-of-order execution</a:t>
            </a:r>
          </a:p>
          <a:p>
            <a:pPr lvl="2"/>
            <a:r>
              <a:rPr lang="en-US" dirty="0"/>
              <a:t>In-order retire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47842" r="3485" b="26953"/>
          <a:stretch/>
        </p:blipFill>
        <p:spPr>
          <a:xfrm>
            <a:off x="4582615" y="2181607"/>
            <a:ext cx="7144919" cy="3556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3460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Frontend</a:t>
            </a:r>
          </a:p>
          <a:p>
            <a:pPr lvl="2"/>
            <a:r>
              <a:rPr lang="en-US" dirty="0"/>
              <a:t>Fetch</a:t>
            </a:r>
          </a:p>
          <a:p>
            <a:pPr lvl="2"/>
            <a:r>
              <a:rPr lang="en-US" dirty="0"/>
              <a:t>Decode</a:t>
            </a:r>
          </a:p>
          <a:p>
            <a:pPr lvl="2"/>
            <a:r>
              <a:rPr lang="en-US" dirty="0"/>
              <a:t>Dispatch</a:t>
            </a:r>
          </a:p>
          <a:p>
            <a:pPr lvl="1"/>
            <a:r>
              <a:rPr lang="en-US" dirty="0"/>
              <a:t>Backend</a:t>
            </a:r>
          </a:p>
          <a:p>
            <a:pPr lvl="2"/>
            <a:r>
              <a:rPr lang="en-US" dirty="0"/>
              <a:t>Superscalar</a:t>
            </a:r>
          </a:p>
          <a:p>
            <a:pPr lvl="2"/>
            <a:r>
              <a:rPr lang="en-US" dirty="0"/>
              <a:t>Out-of-order execution</a:t>
            </a:r>
          </a:p>
          <a:p>
            <a:pPr lvl="2"/>
            <a:r>
              <a:rPr lang="en-US" dirty="0"/>
              <a:t>In-order retire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1472" r="3485" b="26953"/>
          <a:stretch/>
        </p:blipFill>
        <p:spPr>
          <a:xfrm>
            <a:off x="4550494" y="-17"/>
            <a:ext cx="4851557" cy="6858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C5E3234-42A8-4219-A352-EC83265704FC}"/>
              </a:ext>
            </a:extLst>
          </p:cNvPr>
          <p:cNvSpPr/>
          <p:nvPr/>
        </p:nvSpPr>
        <p:spPr>
          <a:xfrm>
            <a:off x="9458150" y="50488"/>
            <a:ext cx="211546" cy="440370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E4046CB-6F93-4B14-87CE-890962C9E1B5}"/>
              </a:ext>
            </a:extLst>
          </p:cNvPr>
          <p:cNvSpPr/>
          <p:nvPr/>
        </p:nvSpPr>
        <p:spPr>
          <a:xfrm>
            <a:off x="9458150" y="4499073"/>
            <a:ext cx="211546" cy="230844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0F9DC8-484C-4CB1-96EA-92B14528F51C}"/>
              </a:ext>
            </a:extLst>
          </p:cNvPr>
          <p:cNvSpPr txBox="1"/>
          <p:nvPr/>
        </p:nvSpPr>
        <p:spPr>
          <a:xfrm>
            <a:off x="9690105" y="20676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Frontend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998729-F4FB-4015-B805-16887CAFBE0C}"/>
              </a:ext>
            </a:extLst>
          </p:cNvPr>
          <p:cNvSpPr txBox="1"/>
          <p:nvPr/>
        </p:nvSpPr>
        <p:spPr>
          <a:xfrm>
            <a:off x="9669696" y="546862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Backend</a:t>
            </a:r>
          </a:p>
        </p:txBody>
      </p:sp>
    </p:spTree>
    <p:extLst>
      <p:ext uri="{BB962C8B-B14F-4D97-AF65-F5344CB8AC3E}">
        <p14:creationId xmlns:p14="http://schemas.microsoft.com/office/powerpoint/2010/main" val="3983032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Frontend</a:t>
            </a:r>
          </a:p>
          <a:p>
            <a:pPr lvl="2"/>
            <a:r>
              <a:rPr lang="en-US" dirty="0"/>
              <a:t>Fetch</a:t>
            </a:r>
          </a:p>
          <a:p>
            <a:pPr lvl="2"/>
            <a:r>
              <a:rPr lang="en-US" dirty="0"/>
              <a:t>Decode</a:t>
            </a:r>
          </a:p>
          <a:p>
            <a:pPr lvl="2"/>
            <a:r>
              <a:rPr lang="en-US" dirty="0"/>
              <a:t>Dispatch</a:t>
            </a:r>
          </a:p>
          <a:p>
            <a:pPr lvl="1"/>
            <a:r>
              <a:rPr lang="en-US" dirty="0"/>
              <a:t>Backend</a:t>
            </a:r>
          </a:p>
          <a:p>
            <a:pPr lvl="2"/>
            <a:r>
              <a:rPr lang="en-US" dirty="0"/>
              <a:t>Superscalar</a:t>
            </a:r>
          </a:p>
          <a:p>
            <a:pPr lvl="2"/>
            <a:r>
              <a:rPr lang="en-US" dirty="0"/>
              <a:t>Out-of-order execution</a:t>
            </a:r>
          </a:p>
          <a:p>
            <a:pPr lvl="2"/>
            <a:r>
              <a:rPr lang="en-US" dirty="0"/>
              <a:t>In-order retire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1472" r="3485" b="26953"/>
          <a:stretch/>
        </p:blipFill>
        <p:spPr>
          <a:xfrm>
            <a:off x="4550494" y="-17"/>
            <a:ext cx="4851557" cy="6858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C5E3234-42A8-4219-A352-EC83265704FC}"/>
              </a:ext>
            </a:extLst>
          </p:cNvPr>
          <p:cNvSpPr/>
          <p:nvPr/>
        </p:nvSpPr>
        <p:spPr>
          <a:xfrm>
            <a:off x="9458150" y="50488"/>
            <a:ext cx="211546" cy="440370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E4046CB-6F93-4B14-87CE-890962C9E1B5}"/>
              </a:ext>
            </a:extLst>
          </p:cNvPr>
          <p:cNvSpPr/>
          <p:nvPr/>
        </p:nvSpPr>
        <p:spPr>
          <a:xfrm>
            <a:off x="9458150" y="4499073"/>
            <a:ext cx="211546" cy="230844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0F9DC8-484C-4CB1-96EA-92B14528F51C}"/>
              </a:ext>
            </a:extLst>
          </p:cNvPr>
          <p:cNvSpPr txBox="1"/>
          <p:nvPr/>
        </p:nvSpPr>
        <p:spPr>
          <a:xfrm>
            <a:off x="9690105" y="20676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Frontend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998729-F4FB-4015-B805-16887CAFBE0C}"/>
              </a:ext>
            </a:extLst>
          </p:cNvPr>
          <p:cNvSpPr txBox="1"/>
          <p:nvPr/>
        </p:nvSpPr>
        <p:spPr>
          <a:xfrm>
            <a:off x="9669696" y="546862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Backend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3CED0C2-CE03-471B-B2AF-6EBD8C2B112E}"/>
              </a:ext>
            </a:extLst>
          </p:cNvPr>
          <p:cNvSpPr/>
          <p:nvPr/>
        </p:nvSpPr>
        <p:spPr>
          <a:xfrm>
            <a:off x="9929373" y="2594108"/>
            <a:ext cx="314729" cy="271838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93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Frontend</a:t>
            </a:r>
          </a:p>
          <a:p>
            <a:pPr lvl="2"/>
            <a:r>
              <a:rPr lang="en-US" dirty="0"/>
              <a:t>Fetch</a:t>
            </a:r>
          </a:p>
          <a:p>
            <a:pPr lvl="2"/>
            <a:r>
              <a:rPr lang="en-US" dirty="0"/>
              <a:t>Decode</a:t>
            </a:r>
          </a:p>
          <a:p>
            <a:pPr lvl="2"/>
            <a:r>
              <a:rPr lang="en-US" dirty="0"/>
              <a:t>Dispatch</a:t>
            </a:r>
          </a:p>
          <a:p>
            <a:pPr lvl="1"/>
            <a:r>
              <a:rPr lang="en-US" dirty="0"/>
              <a:t>Backend</a:t>
            </a:r>
          </a:p>
          <a:p>
            <a:pPr lvl="2"/>
            <a:r>
              <a:rPr lang="en-US" dirty="0"/>
              <a:t>Superscalar</a:t>
            </a:r>
          </a:p>
          <a:p>
            <a:pPr lvl="2"/>
            <a:r>
              <a:rPr lang="en-US" dirty="0"/>
              <a:t>Out-of-order execution</a:t>
            </a:r>
          </a:p>
          <a:p>
            <a:pPr lvl="2"/>
            <a:r>
              <a:rPr lang="en-US" dirty="0"/>
              <a:t>In-order retire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1472" r="3485" b="26953"/>
          <a:stretch/>
        </p:blipFill>
        <p:spPr>
          <a:xfrm>
            <a:off x="4550494" y="-17"/>
            <a:ext cx="4851557" cy="6858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C5E3234-42A8-4219-A352-EC83265704FC}"/>
              </a:ext>
            </a:extLst>
          </p:cNvPr>
          <p:cNvSpPr/>
          <p:nvPr/>
        </p:nvSpPr>
        <p:spPr>
          <a:xfrm>
            <a:off x="9458150" y="50488"/>
            <a:ext cx="211546" cy="440370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E4046CB-6F93-4B14-87CE-890962C9E1B5}"/>
              </a:ext>
            </a:extLst>
          </p:cNvPr>
          <p:cNvSpPr/>
          <p:nvPr/>
        </p:nvSpPr>
        <p:spPr>
          <a:xfrm>
            <a:off x="9458150" y="4499073"/>
            <a:ext cx="211546" cy="230844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0F9DC8-484C-4CB1-96EA-92B14528F51C}"/>
              </a:ext>
            </a:extLst>
          </p:cNvPr>
          <p:cNvSpPr txBox="1"/>
          <p:nvPr/>
        </p:nvSpPr>
        <p:spPr>
          <a:xfrm>
            <a:off x="9690105" y="20676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Frontend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998729-F4FB-4015-B805-16887CAFBE0C}"/>
              </a:ext>
            </a:extLst>
          </p:cNvPr>
          <p:cNvSpPr txBox="1"/>
          <p:nvPr/>
        </p:nvSpPr>
        <p:spPr>
          <a:xfrm>
            <a:off x="9669696" y="546862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Backend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3CED0C2-CE03-471B-B2AF-6EBD8C2B112E}"/>
              </a:ext>
            </a:extLst>
          </p:cNvPr>
          <p:cNvSpPr/>
          <p:nvPr/>
        </p:nvSpPr>
        <p:spPr>
          <a:xfrm>
            <a:off x="9929373" y="2594108"/>
            <a:ext cx="314729" cy="271838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78C15A-334A-4037-979D-3C813E2944F3}"/>
              </a:ext>
            </a:extLst>
          </p:cNvPr>
          <p:cNvCxnSpPr>
            <a:cxnSpLocks/>
          </p:cNvCxnSpPr>
          <p:nvPr/>
        </p:nvCxnSpPr>
        <p:spPr>
          <a:xfrm flipV="1">
            <a:off x="10544481" y="2594108"/>
            <a:ext cx="0" cy="276326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601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BC886-E60D-416F-AB90-6BEF5AD51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we need the branch prediction unit (BPU)?</a:t>
            </a:r>
          </a:p>
          <a:p>
            <a:pPr lvl="1"/>
            <a:r>
              <a:rPr lang="en-US" dirty="0"/>
              <a:t>Backend of modern superscalar and out-of-order CPUs can have many instructions “in-flight”</a:t>
            </a:r>
          </a:p>
          <a:p>
            <a:pPr lvl="1"/>
            <a:r>
              <a:rPr lang="en-US" dirty="0"/>
              <a:t>Frontend must keep up supplying instructions to the Backend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Frontend needs to know where to find next instructions to fetch and decode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Easy for sequential execution  next instruction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Problematic upon control flow change (branch)</a:t>
            </a:r>
          </a:p>
          <a:p>
            <a:pPr lvl="3"/>
            <a:r>
              <a:rPr lang="en-US" dirty="0"/>
              <a:t>Two questions:</a:t>
            </a:r>
          </a:p>
          <a:p>
            <a:pPr lvl="4"/>
            <a:r>
              <a:rPr lang="en-US" b="1" dirty="0"/>
              <a:t>IF</a:t>
            </a:r>
            <a:r>
              <a:rPr lang="en-US" dirty="0"/>
              <a:t> – taken or not taken</a:t>
            </a:r>
          </a:p>
          <a:p>
            <a:pPr lvl="4"/>
            <a:r>
              <a:rPr lang="en-US" b="1" dirty="0"/>
              <a:t>Where-to</a:t>
            </a:r>
            <a:r>
              <a:rPr lang="en-US" dirty="0"/>
              <a:t> – address of the next instruction</a:t>
            </a:r>
          </a:p>
          <a:p>
            <a:pPr lvl="1"/>
            <a:r>
              <a:rPr lang="en-US" dirty="0"/>
              <a:t>However, some definitive information (e.g., about actual control flow) available only in the Backend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5D616-B9B0-440C-98D1-E67B8598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purpose</a:t>
            </a:r>
          </a:p>
        </p:txBody>
      </p:sp>
    </p:spTree>
    <p:extLst>
      <p:ext uri="{BB962C8B-B14F-4D97-AF65-F5344CB8AC3E}">
        <p14:creationId xmlns:p14="http://schemas.microsoft.com/office/powerpoint/2010/main" val="3498019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BC886-E60D-416F-AB90-6BEF5AD51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we need the branch prediction unit (BPU)?</a:t>
            </a:r>
          </a:p>
          <a:p>
            <a:pPr lvl="1"/>
            <a:r>
              <a:rPr lang="en-US" dirty="0"/>
              <a:t>Backend of modern superscalar and out-of-order CPUs can have many instructions “in-flight”</a:t>
            </a:r>
          </a:p>
          <a:p>
            <a:pPr lvl="1"/>
            <a:r>
              <a:rPr lang="en-US" dirty="0"/>
              <a:t>Frontend must keep up supplying instructions to the Backend</a:t>
            </a:r>
          </a:p>
          <a:p>
            <a:pPr lvl="1"/>
            <a:r>
              <a:rPr lang="en-US" dirty="0"/>
              <a:t>Any feedback from Backend to Frontend may stall the CPU</a:t>
            </a:r>
          </a:p>
          <a:p>
            <a:pPr lvl="2"/>
            <a:r>
              <a:rPr lang="en-US" dirty="0"/>
              <a:t>Must be avoided</a:t>
            </a:r>
          </a:p>
          <a:p>
            <a:pPr lvl="3"/>
            <a:r>
              <a:rPr lang="en-US" dirty="0"/>
              <a:t>Frontend must </a:t>
            </a:r>
            <a:r>
              <a:rPr lang="en-US" b="1" dirty="0"/>
              <a:t>predict</a:t>
            </a:r>
            <a:r>
              <a:rPr lang="en-US" dirty="0"/>
              <a:t> the likely outcome upfront</a:t>
            </a:r>
          </a:p>
          <a:p>
            <a:pPr lvl="4"/>
            <a:r>
              <a:rPr lang="en-US" dirty="0"/>
              <a:t>Correct prediction </a:t>
            </a:r>
            <a:r>
              <a:rPr lang="en-US" dirty="0">
                <a:sym typeface="Wingdings" panose="05000000000000000000" pitchFamily="2" charset="2"/>
              </a:rPr>
              <a:t> performance win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Misprediction  penalty, Frontend re-steer when Backend detects it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The better (more accurate) prediction rate, the better performance (fewer pipeline bubbles)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5D616-B9B0-440C-98D1-E67B8598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purpose</a:t>
            </a:r>
          </a:p>
        </p:txBody>
      </p:sp>
    </p:spTree>
    <p:extLst>
      <p:ext uri="{BB962C8B-B14F-4D97-AF65-F5344CB8AC3E}">
        <p14:creationId xmlns:p14="http://schemas.microsoft.com/office/powerpoint/2010/main" val="2665487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dirty="0"/>
              <a:t>Static vs Dynamic</a:t>
            </a:r>
          </a:p>
          <a:p>
            <a:pPr lvl="2"/>
            <a:r>
              <a:rPr lang="en-US" dirty="0"/>
              <a:t>One-Level vs Two-level</a:t>
            </a:r>
          </a:p>
          <a:p>
            <a:pPr lvl="2"/>
            <a:r>
              <a:rPr lang="en-US" dirty="0"/>
              <a:t>Local vs Global</a:t>
            </a:r>
          </a:p>
          <a:p>
            <a:pPr lvl="2"/>
            <a:r>
              <a:rPr lang="en-US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83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b="1" dirty="0"/>
              <a:t>Static</a:t>
            </a:r>
            <a:r>
              <a:rPr lang="en-US" dirty="0"/>
              <a:t> vs Dynamic</a:t>
            </a:r>
          </a:p>
          <a:p>
            <a:pPr lvl="2"/>
            <a:r>
              <a:rPr lang="en-US" dirty="0"/>
              <a:t>One-Level vs Two-level</a:t>
            </a:r>
          </a:p>
          <a:p>
            <a:pPr lvl="2"/>
            <a:r>
              <a:rPr lang="en-US" dirty="0"/>
              <a:t>Local vs Global</a:t>
            </a:r>
          </a:p>
          <a:p>
            <a:pPr lvl="2"/>
            <a:r>
              <a:rPr lang="en-US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0B5F-304A-4445-A17A-FFB5BFA3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Prediction based on the actual branch instruction and a pre-defined heuristic:</a:t>
            </a:r>
          </a:p>
          <a:p>
            <a:pPr lvl="1"/>
            <a:r>
              <a:rPr lang="en-US" dirty="0"/>
              <a:t>Type of branch</a:t>
            </a:r>
          </a:p>
          <a:p>
            <a:pPr lvl="2"/>
            <a:r>
              <a:rPr lang="en-US" dirty="0"/>
              <a:t>Conditional</a:t>
            </a:r>
          </a:p>
          <a:p>
            <a:pPr lvl="2"/>
            <a:r>
              <a:rPr lang="en-US" dirty="0"/>
              <a:t>Unconditional</a:t>
            </a:r>
          </a:p>
          <a:p>
            <a:pPr lvl="1"/>
            <a:r>
              <a:rPr lang="en-US" dirty="0"/>
              <a:t>Branch direction</a:t>
            </a:r>
          </a:p>
          <a:p>
            <a:pPr lvl="2"/>
            <a:r>
              <a:rPr lang="en-US" dirty="0"/>
              <a:t>Forward</a:t>
            </a:r>
          </a:p>
          <a:p>
            <a:pPr lvl="2"/>
            <a:r>
              <a:rPr lang="en-US" dirty="0"/>
              <a:t>Backward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sz="1400" dirty="0"/>
              <a:t>Unconditional branches are always taken</a:t>
            </a:r>
          </a:p>
          <a:p>
            <a:pPr lvl="1"/>
            <a:r>
              <a:rPr lang="en-US" sz="1400" dirty="0"/>
              <a:t>Backward cond. branches taken (loops accuracy)</a:t>
            </a:r>
          </a:p>
          <a:p>
            <a:pPr lvl="1"/>
            <a:r>
              <a:rPr lang="en-US" sz="1400" dirty="0"/>
              <a:t>Forward conditional branches not taken</a:t>
            </a:r>
          </a:p>
          <a:p>
            <a:r>
              <a:rPr lang="en-US" sz="1400" dirty="0"/>
              <a:t>Unconditional branches are easier to predict than conditional</a:t>
            </a:r>
          </a:p>
        </p:txBody>
      </p:sp>
    </p:spTree>
    <p:extLst>
      <p:ext uri="{BB962C8B-B14F-4D97-AF65-F5344CB8AC3E}">
        <p14:creationId xmlns:p14="http://schemas.microsoft.com/office/powerpoint/2010/main" val="53093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A4ACF6-7997-4702-85FA-AF1C663661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Pawel Wieczorkiewicz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2"/>
              </a:rPr>
              <a:t>wipawel@grsecurity.net</a:t>
            </a:r>
            <a:endParaRPr lang="en-US" dirty="0"/>
          </a:p>
          <a:p>
            <a:pPr lvl="1"/>
            <a:r>
              <a:rPr lang="en-US" dirty="0"/>
              <a:t>Twitter: </a:t>
            </a:r>
            <a:r>
              <a:rPr lang="en-US" dirty="0">
                <a:hlinkClick r:id="rId3"/>
              </a:rPr>
              <a:t>@wipawel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Security Researcher at Open Source Security, Inc. (creators of grsecurity®)</a:t>
            </a:r>
          </a:p>
          <a:p>
            <a:pPr lvl="1"/>
            <a:r>
              <a:rPr lang="en-US" dirty="0"/>
              <a:t>Low-level security research of system software and hardware</a:t>
            </a:r>
          </a:p>
          <a:p>
            <a:pPr lvl="1"/>
            <a:r>
              <a:rPr lang="en-US" dirty="0"/>
              <a:t>Reverse engineering and binary analysis</a:t>
            </a:r>
            <a:br>
              <a:rPr lang="en-US" dirty="0"/>
            </a:br>
            <a:endParaRPr lang="en-US" dirty="0"/>
          </a:p>
          <a:p>
            <a:r>
              <a:rPr lang="en-US" dirty="0"/>
              <a:t>Kernel Test Framework (KTF) creator and maintainer</a:t>
            </a:r>
          </a:p>
          <a:p>
            <a:pPr lvl="1"/>
            <a:r>
              <a:rPr lang="en-US" dirty="0">
                <a:hlinkClick r:id="rId4"/>
              </a:rPr>
              <a:t>https://github.com/KernelTestFramework/ktf</a:t>
            </a:r>
            <a:endParaRPr lang="en-US" dirty="0"/>
          </a:p>
          <a:p>
            <a:pPr marL="609584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EA838F-C45E-464B-85F0-BA84F277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whoami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14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dirty="0"/>
              <a:t>Static vs </a:t>
            </a:r>
            <a:r>
              <a:rPr lang="en-US" b="1" dirty="0"/>
              <a:t>Dynamic</a:t>
            </a:r>
          </a:p>
          <a:p>
            <a:pPr lvl="2"/>
            <a:r>
              <a:rPr lang="en-US" dirty="0"/>
              <a:t>One-Level vs Two-level</a:t>
            </a:r>
          </a:p>
          <a:p>
            <a:pPr lvl="2"/>
            <a:r>
              <a:rPr lang="en-US" dirty="0"/>
              <a:t>Local vs Global</a:t>
            </a:r>
          </a:p>
          <a:p>
            <a:pPr lvl="2"/>
            <a:r>
              <a:rPr lang="en-US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0B5F-304A-4445-A17A-FFB5BFA3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Prediction based on previous execution results of a given branch</a:t>
            </a:r>
          </a:p>
          <a:p>
            <a:pPr lvl="1"/>
            <a:r>
              <a:rPr lang="en-US" dirty="0"/>
              <a:t>If taken before, likely to be taken again</a:t>
            </a:r>
          </a:p>
        </p:txBody>
      </p:sp>
    </p:spTree>
    <p:extLst>
      <p:ext uri="{BB962C8B-B14F-4D97-AF65-F5344CB8AC3E}">
        <p14:creationId xmlns:p14="http://schemas.microsoft.com/office/powerpoint/2010/main" val="4133498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dirty="0"/>
              <a:t>Static vs </a:t>
            </a:r>
            <a:r>
              <a:rPr lang="en-US" b="1" dirty="0"/>
              <a:t>Dynamic</a:t>
            </a:r>
          </a:p>
          <a:p>
            <a:pPr lvl="2"/>
            <a:r>
              <a:rPr lang="en-US" b="1" dirty="0"/>
              <a:t>One-Level</a:t>
            </a:r>
            <a:r>
              <a:rPr lang="en-US" dirty="0"/>
              <a:t> vs Two-level</a:t>
            </a:r>
          </a:p>
          <a:p>
            <a:pPr lvl="2"/>
            <a:r>
              <a:rPr lang="en-US" dirty="0"/>
              <a:t>Local vs Global</a:t>
            </a:r>
          </a:p>
          <a:p>
            <a:pPr lvl="2"/>
            <a:r>
              <a:rPr lang="en-US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0B5F-304A-4445-A17A-FFB5BFA3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Prediction based on previous execution results of a given branch</a:t>
            </a:r>
          </a:p>
          <a:p>
            <a:pPr lvl="1"/>
            <a:r>
              <a:rPr lang="en-US" dirty="0"/>
              <a:t>If taken before, likely to be taken again</a:t>
            </a:r>
          </a:p>
          <a:p>
            <a:pPr lvl="2"/>
            <a:r>
              <a:rPr lang="en-US" dirty="0"/>
              <a:t>1-bit saturation counter</a:t>
            </a:r>
          </a:p>
          <a:p>
            <a:pPr lvl="3"/>
            <a:r>
              <a:rPr lang="en-US" dirty="0"/>
              <a:t>Previously taken or not taken</a:t>
            </a:r>
          </a:p>
        </p:txBody>
      </p:sp>
    </p:spTree>
    <p:extLst>
      <p:ext uri="{BB962C8B-B14F-4D97-AF65-F5344CB8AC3E}">
        <p14:creationId xmlns:p14="http://schemas.microsoft.com/office/powerpoint/2010/main" val="3937012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dirty="0"/>
              <a:t>Static vs </a:t>
            </a:r>
            <a:r>
              <a:rPr lang="en-US" b="1" dirty="0"/>
              <a:t>Dynamic</a:t>
            </a:r>
          </a:p>
          <a:p>
            <a:pPr lvl="2"/>
            <a:r>
              <a:rPr lang="en-US" b="1" dirty="0"/>
              <a:t>One-Level</a:t>
            </a:r>
            <a:r>
              <a:rPr lang="en-US" dirty="0"/>
              <a:t> vs Two-level</a:t>
            </a:r>
          </a:p>
          <a:p>
            <a:pPr lvl="2"/>
            <a:r>
              <a:rPr lang="en-US" dirty="0"/>
              <a:t>Local vs Global</a:t>
            </a:r>
          </a:p>
          <a:p>
            <a:pPr lvl="2"/>
            <a:r>
              <a:rPr lang="en-US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0B5F-304A-4445-A17A-FFB5BFA3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Prediction based on previous executions results of a given branch</a:t>
            </a:r>
          </a:p>
          <a:p>
            <a:pPr lvl="1"/>
            <a:r>
              <a:rPr lang="en-US" dirty="0"/>
              <a:t>If taken before, likely to be taken again</a:t>
            </a:r>
          </a:p>
          <a:p>
            <a:pPr lvl="2"/>
            <a:r>
              <a:rPr lang="en-US" dirty="0"/>
              <a:t>1-bit saturation counter</a:t>
            </a:r>
          </a:p>
          <a:p>
            <a:pPr lvl="3"/>
            <a:r>
              <a:rPr lang="en-US" dirty="0"/>
              <a:t>Previously taken or not taken</a:t>
            </a:r>
          </a:p>
          <a:p>
            <a:pPr lvl="2"/>
            <a:r>
              <a:rPr lang="en-US" dirty="0"/>
              <a:t>2-bit saturation counter</a:t>
            </a:r>
          </a:p>
          <a:p>
            <a:pPr lvl="3"/>
            <a:r>
              <a:rPr lang="en-US" dirty="0"/>
              <a:t>Four states state machine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C6CC590-FD13-413E-BAB7-BDE38406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67" y="4544441"/>
            <a:ext cx="4686066" cy="96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98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dirty="0"/>
              <a:t>Static vs </a:t>
            </a:r>
            <a:r>
              <a:rPr lang="en-US" b="1" dirty="0"/>
              <a:t>Dynamic</a:t>
            </a:r>
          </a:p>
          <a:p>
            <a:pPr lvl="2"/>
            <a:r>
              <a:rPr lang="en-US" dirty="0"/>
              <a:t>One-Level vs </a:t>
            </a:r>
            <a:r>
              <a:rPr lang="en-US" b="1" dirty="0"/>
              <a:t>Two-level</a:t>
            </a:r>
          </a:p>
          <a:p>
            <a:pPr lvl="2"/>
            <a:r>
              <a:rPr lang="en-US" dirty="0"/>
              <a:t>Local vs Global</a:t>
            </a:r>
          </a:p>
          <a:p>
            <a:pPr lvl="2"/>
            <a:r>
              <a:rPr lang="en-US" b="1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0B5F-304A-4445-A17A-FFB5BFA3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Prediction is based on a two-dimensional table of 2-bit saturation counters (Branch/Pattern History Table) indexed with branch history register (BHR)</a:t>
            </a:r>
            <a:endParaRPr lang="en-US" sz="1200" dirty="0"/>
          </a:p>
          <a:p>
            <a:pPr lvl="1"/>
            <a:endParaRPr lang="en-US" dirty="0"/>
          </a:p>
        </p:txBody>
      </p:sp>
      <p:pic>
        <p:nvPicPr>
          <p:cNvPr id="267" name="Graphic 266">
            <a:extLst>
              <a:ext uri="{FF2B5EF4-FFF2-40B4-BE49-F238E27FC236}">
                <a16:creationId xmlns:a16="http://schemas.microsoft.com/office/drawing/2014/main" id="{5C3EE501-7D67-4720-8D05-92F9932D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0531" y="2959910"/>
            <a:ext cx="5288721" cy="38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61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dirty="0"/>
              <a:t>Static vs </a:t>
            </a:r>
            <a:r>
              <a:rPr lang="en-US" b="1" dirty="0"/>
              <a:t>Dynamic</a:t>
            </a:r>
          </a:p>
          <a:p>
            <a:pPr lvl="2"/>
            <a:r>
              <a:rPr lang="en-US" dirty="0"/>
              <a:t>One-Level vs </a:t>
            </a:r>
            <a:r>
              <a:rPr lang="en-US" b="1" dirty="0"/>
              <a:t>Two-level</a:t>
            </a:r>
          </a:p>
          <a:p>
            <a:pPr lvl="2"/>
            <a:r>
              <a:rPr lang="en-US" b="1" dirty="0"/>
              <a:t>Local</a:t>
            </a:r>
            <a:r>
              <a:rPr lang="en-US" dirty="0"/>
              <a:t> vs Global</a:t>
            </a:r>
          </a:p>
          <a:p>
            <a:pPr lvl="2"/>
            <a:r>
              <a:rPr lang="en-US" b="1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0B5F-304A-4445-A17A-FFB5BFA3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Branch History Table is indexed using a distinct branch history register (BHR) for each encountered conditional branch</a:t>
            </a:r>
          </a:p>
        </p:txBody>
      </p:sp>
    </p:spTree>
    <p:extLst>
      <p:ext uri="{BB962C8B-B14F-4D97-AF65-F5344CB8AC3E}">
        <p14:creationId xmlns:p14="http://schemas.microsoft.com/office/powerpoint/2010/main" val="3308580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dirty="0"/>
              <a:t>Static vs </a:t>
            </a:r>
            <a:r>
              <a:rPr lang="en-US" b="1" dirty="0"/>
              <a:t>Dynamic</a:t>
            </a:r>
          </a:p>
          <a:p>
            <a:pPr lvl="2"/>
            <a:r>
              <a:rPr lang="en-US" dirty="0"/>
              <a:t>One-Level vs </a:t>
            </a:r>
            <a:r>
              <a:rPr lang="en-US" b="1" dirty="0"/>
              <a:t>Two-level</a:t>
            </a:r>
          </a:p>
          <a:p>
            <a:pPr lvl="2"/>
            <a:r>
              <a:rPr lang="en-US" dirty="0"/>
              <a:t>Local vs </a:t>
            </a:r>
            <a:r>
              <a:rPr lang="en-US" b="1" dirty="0"/>
              <a:t>Global</a:t>
            </a:r>
          </a:p>
          <a:p>
            <a:pPr lvl="2"/>
            <a:r>
              <a:rPr lang="en-US" b="1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0B5F-304A-4445-A17A-FFB5BFA3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Branch History Table is indexed using a shared (global) branch history register (GHR) for all encountered conditional branches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Correlation between different branches is considered</a:t>
            </a:r>
          </a:p>
          <a:p>
            <a:pPr lvl="1"/>
            <a:r>
              <a:rPr lang="en-US" dirty="0"/>
              <a:t>Cons:</a:t>
            </a:r>
          </a:p>
          <a:p>
            <a:pPr lvl="2"/>
            <a:r>
              <a:rPr lang="en-US" dirty="0"/>
              <a:t>May harm prediction accuracy when too many branches are not correlated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22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dirty="0"/>
              <a:t>Static vs </a:t>
            </a:r>
            <a:r>
              <a:rPr lang="en-US" b="1" dirty="0"/>
              <a:t>Dynamic</a:t>
            </a:r>
          </a:p>
          <a:p>
            <a:pPr lvl="2"/>
            <a:r>
              <a:rPr lang="en-US" dirty="0"/>
              <a:t>One-Level vs </a:t>
            </a:r>
            <a:r>
              <a:rPr lang="en-US" b="1" dirty="0"/>
              <a:t>Two-level</a:t>
            </a:r>
          </a:p>
          <a:p>
            <a:pPr lvl="2"/>
            <a:r>
              <a:rPr lang="en-US" dirty="0"/>
              <a:t>Local vs </a:t>
            </a:r>
            <a:r>
              <a:rPr lang="en-US" b="1" dirty="0"/>
              <a:t>Global</a:t>
            </a:r>
          </a:p>
          <a:p>
            <a:pPr lvl="2"/>
            <a:r>
              <a:rPr lang="en-US" b="1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0B5F-304A-4445-A17A-FFB5BFA3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 err="1"/>
              <a:t>gshare</a:t>
            </a:r>
            <a:r>
              <a:rPr lang="en-US" dirty="0"/>
              <a:t> – Two-level adaptive predictor with global history buffer</a:t>
            </a:r>
          </a:p>
          <a:p>
            <a:pPr marL="609584" lvl="1" indent="0">
              <a:buNone/>
            </a:pPr>
            <a:endParaRPr lang="en-US" sz="1200" dirty="0"/>
          </a:p>
          <a:p>
            <a:pPr lvl="1"/>
            <a:endParaRPr lang="en-US" dirty="0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97F2C91A-AE23-49C7-BDC9-CFF263BF658E}"/>
              </a:ext>
            </a:extLst>
          </p:cNvPr>
          <p:cNvGrpSpPr/>
          <p:nvPr/>
        </p:nvGrpSpPr>
        <p:grpSpPr>
          <a:xfrm>
            <a:off x="5706768" y="2770952"/>
            <a:ext cx="6277456" cy="3204184"/>
            <a:chOff x="5706768" y="2770952"/>
            <a:chExt cx="6277456" cy="320418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9C7815B-4D80-422E-87FA-B78F9E733769}"/>
                </a:ext>
              </a:extLst>
            </p:cNvPr>
            <p:cNvSpPr/>
            <p:nvPr/>
          </p:nvSpPr>
          <p:spPr>
            <a:xfrm>
              <a:off x="9246905" y="4385688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20" y="216743"/>
                    <a:pt x="0" y="168223"/>
                    <a:pt x="0" y="108372"/>
                  </a:cubicBezTo>
                  <a:cubicBezTo>
                    <a:pt x="0" y="48520"/>
                    <a:pt x="48520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0D5B00-627B-430C-BD35-86D1C24E7198}"/>
                </a:ext>
              </a:extLst>
            </p:cNvPr>
            <p:cNvSpPr/>
            <p:nvPr/>
          </p:nvSpPr>
          <p:spPr>
            <a:xfrm>
              <a:off x="9355276" y="4602431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484D62-EC76-49A0-90C0-29D89EC35E04}"/>
                </a:ext>
              </a:extLst>
            </p:cNvPr>
            <p:cNvSpPr/>
            <p:nvPr/>
          </p:nvSpPr>
          <p:spPr>
            <a:xfrm>
              <a:off x="9329989" y="4610522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8CE996-5687-488C-8D34-0FDAA520970A}"/>
                </a:ext>
              </a:extLst>
            </p:cNvPr>
            <p:cNvSpPr/>
            <p:nvPr/>
          </p:nvSpPr>
          <p:spPr>
            <a:xfrm>
              <a:off x="9535895" y="4385688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3FCD68-FBFE-44EC-9E64-B8FD7DE42A34}"/>
                </a:ext>
              </a:extLst>
            </p:cNvPr>
            <p:cNvSpPr/>
            <p:nvPr/>
          </p:nvSpPr>
          <p:spPr>
            <a:xfrm>
              <a:off x="9355276" y="4241192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1464095-2413-40CE-9D52-D3EA58898CE7}"/>
                </a:ext>
              </a:extLst>
            </p:cNvPr>
            <p:cNvSpPr/>
            <p:nvPr/>
          </p:nvSpPr>
          <p:spPr>
            <a:xfrm>
              <a:off x="9618980" y="4327023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112D79-5C58-41F6-95FF-D522734E2099}"/>
                </a:ext>
              </a:extLst>
            </p:cNvPr>
            <p:cNvSpPr/>
            <p:nvPr/>
          </p:nvSpPr>
          <p:spPr>
            <a:xfrm>
              <a:off x="9644267" y="4602431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3CEE81-8B0A-425B-AD56-DF8073F79D96}"/>
                </a:ext>
              </a:extLst>
            </p:cNvPr>
            <p:cNvSpPr/>
            <p:nvPr/>
          </p:nvSpPr>
          <p:spPr>
            <a:xfrm>
              <a:off x="9618980" y="4610522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EBC20F5-89FB-4B6F-9076-57605AA1695B}"/>
                </a:ext>
              </a:extLst>
            </p:cNvPr>
            <p:cNvSpPr/>
            <p:nvPr/>
          </p:nvSpPr>
          <p:spPr>
            <a:xfrm>
              <a:off x="9824886" y="4385688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EAEAD85-93D6-495E-BEFA-BD81BE6BBC9D}"/>
                </a:ext>
              </a:extLst>
            </p:cNvPr>
            <p:cNvSpPr/>
            <p:nvPr/>
          </p:nvSpPr>
          <p:spPr>
            <a:xfrm>
              <a:off x="9644267" y="4241192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AED297A-4F92-43F4-8AA1-4275097203FB}"/>
                </a:ext>
              </a:extLst>
            </p:cNvPr>
            <p:cNvSpPr/>
            <p:nvPr/>
          </p:nvSpPr>
          <p:spPr>
            <a:xfrm>
              <a:off x="9907971" y="4327023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B1EF5F8-DA82-4ACC-9FB2-3FC3FC2E6CAF}"/>
                </a:ext>
              </a:extLst>
            </p:cNvPr>
            <p:cNvSpPr/>
            <p:nvPr/>
          </p:nvSpPr>
          <p:spPr>
            <a:xfrm>
              <a:off x="9933258" y="4602431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D98EE7-1313-485B-8F83-E49B33D5A979}"/>
                </a:ext>
              </a:extLst>
            </p:cNvPr>
            <p:cNvSpPr/>
            <p:nvPr/>
          </p:nvSpPr>
          <p:spPr>
            <a:xfrm>
              <a:off x="9907971" y="4610522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BF6A4C8-03DE-423B-BB60-619B3202EEE1}"/>
                </a:ext>
              </a:extLst>
            </p:cNvPr>
            <p:cNvSpPr/>
            <p:nvPr/>
          </p:nvSpPr>
          <p:spPr>
            <a:xfrm>
              <a:off x="10113877" y="4385688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508439-00D2-4B68-85BA-FEC5E53683F3}"/>
                </a:ext>
              </a:extLst>
            </p:cNvPr>
            <p:cNvSpPr/>
            <p:nvPr/>
          </p:nvSpPr>
          <p:spPr>
            <a:xfrm>
              <a:off x="10299192" y="4417115"/>
              <a:ext cx="175922" cy="153960"/>
            </a:xfrm>
            <a:custGeom>
              <a:avLst/>
              <a:gdLst>
                <a:gd name="connsiteX0" fmla="*/ 0 w 175922"/>
                <a:gd name="connsiteY0" fmla="*/ 0 h 153960"/>
                <a:gd name="connsiteX1" fmla="*/ 175923 w 175922"/>
                <a:gd name="connsiteY1" fmla="*/ 77305 h 153960"/>
                <a:gd name="connsiteX2" fmla="*/ 46022 w 175922"/>
                <a:gd name="connsiteY2" fmla="*/ 153960 h 15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2" h="153960">
                  <a:moveTo>
                    <a:pt x="0" y="0"/>
                  </a:moveTo>
                  <a:cubicBezTo>
                    <a:pt x="117279" y="238"/>
                    <a:pt x="175923" y="26009"/>
                    <a:pt x="175923" y="77305"/>
                  </a:cubicBezTo>
                  <a:cubicBezTo>
                    <a:pt x="175923" y="128601"/>
                    <a:pt x="132625" y="154155"/>
                    <a:pt x="46022" y="15396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C8C44CB-FF0D-407F-AE77-526694547E32}"/>
                </a:ext>
              </a:extLst>
            </p:cNvPr>
            <p:cNvSpPr/>
            <p:nvPr/>
          </p:nvSpPr>
          <p:spPr>
            <a:xfrm>
              <a:off x="10307284" y="4545861"/>
              <a:ext cx="50645" cy="50573"/>
            </a:xfrm>
            <a:custGeom>
              <a:avLst/>
              <a:gdLst>
                <a:gd name="connsiteX0" fmla="*/ 0 w 50645"/>
                <a:gd name="connsiteY0" fmla="*/ 25142 h 50573"/>
                <a:gd name="connsiteX1" fmla="*/ 50646 w 50645"/>
                <a:gd name="connsiteY1" fmla="*/ 0 h 50573"/>
                <a:gd name="connsiteX2" fmla="*/ 37930 w 50645"/>
                <a:gd name="connsiteY2" fmla="*/ 25214 h 50573"/>
                <a:gd name="connsiteX3" fmla="*/ 50501 w 50645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0" y="25142"/>
                  </a:moveTo>
                  <a:lnTo>
                    <a:pt x="50646" y="0"/>
                  </a:lnTo>
                  <a:lnTo>
                    <a:pt x="37930" y="25214"/>
                  </a:lnTo>
                  <a:lnTo>
                    <a:pt x="50501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488FFB4-C26E-4763-9370-78134F03311C}"/>
                </a:ext>
              </a:extLst>
            </p:cNvPr>
            <p:cNvSpPr/>
            <p:nvPr/>
          </p:nvSpPr>
          <p:spPr>
            <a:xfrm>
              <a:off x="9933258" y="4241192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2323E66-27BD-4CE0-BBA0-565D1AC257E4}"/>
                </a:ext>
              </a:extLst>
            </p:cNvPr>
            <p:cNvSpPr/>
            <p:nvPr/>
          </p:nvSpPr>
          <p:spPr>
            <a:xfrm>
              <a:off x="10196962" y="4327023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76DE085-98AB-450B-97B7-F9868D4247E3}"/>
                </a:ext>
              </a:extLst>
            </p:cNvPr>
            <p:cNvSpPr/>
            <p:nvPr/>
          </p:nvSpPr>
          <p:spPr>
            <a:xfrm>
              <a:off x="9102409" y="4417187"/>
              <a:ext cx="175923" cy="153817"/>
            </a:xfrm>
            <a:custGeom>
              <a:avLst/>
              <a:gdLst>
                <a:gd name="connsiteX0" fmla="*/ 175923 w 175923"/>
                <a:gd name="connsiteY0" fmla="*/ 153815 h 153817"/>
                <a:gd name="connsiteX1" fmla="*/ 0 w 175923"/>
                <a:gd name="connsiteY1" fmla="*/ 77233 h 153817"/>
                <a:gd name="connsiteX2" fmla="*/ 129901 w 175923"/>
                <a:gd name="connsiteY2" fmla="*/ 0 h 15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3" h="153817">
                  <a:moveTo>
                    <a:pt x="175923" y="153815"/>
                  </a:moveTo>
                  <a:cubicBezTo>
                    <a:pt x="58643" y="154054"/>
                    <a:pt x="0" y="128529"/>
                    <a:pt x="0" y="77233"/>
                  </a:cubicBezTo>
                  <a:cubicBezTo>
                    <a:pt x="0" y="25937"/>
                    <a:pt x="43298" y="195"/>
                    <a:pt x="129901" y="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967A97-3C85-4620-B41C-E455A3895489}"/>
                </a:ext>
              </a:extLst>
            </p:cNvPr>
            <p:cNvSpPr/>
            <p:nvPr/>
          </p:nvSpPr>
          <p:spPr>
            <a:xfrm>
              <a:off x="9219595" y="4391973"/>
              <a:ext cx="50645" cy="50573"/>
            </a:xfrm>
            <a:custGeom>
              <a:avLst/>
              <a:gdLst>
                <a:gd name="connsiteX0" fmla="*/ 50646 w 50645"/>
                <a:gd name="connsiteY0" fmla="*/ 25142 h 50573"/>
                <a:gd name="connsiteX1" fmla="*/ 144 w 50645"/>
                <a:gd name="connsiteY1" fmla="*/ 50573 h 50573"/>
                <a:gd name="connsiteX2" fmla="*/ 12716 w 50645"/>
                <a:gd name="connsiteY2" fmla="*/ 25214 h 50573"/>
                <a:gd name="connsiteX3" fmla="*/ 0 w 50645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50646" y="25142"/>
                  </a:moveTo>
                  <a:lnTo>
                    <a:pt x="144" y="50573"/>
                  </a:lnTo>
                  <a:lnTo>
                    <a:pt x="12716" y="25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47E5F8-B12C-456C-B56B-2FE7874BD59C}"/>
                </a:ext>
              </a:extLst>
            </p:cNvPr>
            <p:cNvSpPr txBox="1"/>
            <p:nvPr/>
          </p:nvSpPr>
          <p:spPr>
            <a:xfrm>
              <a:off x="10824386" y="4495300"/>
              <a:ext cx="883682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Taken / Not Taken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26F68F-6B1A-4559-BF57-09896142006A}"/>
                </a:ext>
              </a:extLst>
            </p:cNvPr>
            <p:cNvSpPr/>
            <p:nvPr/>
          </p:nvSpPr>
          <p:spPr>
            <a:xfrm>
              <a:off x="9246905" y="3229725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20" y="216743"/>
                    <a:pt x="0" y="168223"/>
                    <a:pt x="0" y="108372"/>
                  </a:cubicBezTo>
                  <a:cubicBezTo>
                    <a:pt x="0" y="48520"/>
                    <a:pt x="48520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A12FE-5AB6-4FDF-A1A5-5881AAE55108}"/>
                </a:ext>
              </a:extLst>
            </p:cNvPr>
            <p:cNvSpPr/>
            <p:nvPr/>
          </p:nvSpPr>
          <p:spPr>
            <a:xfrm>
              <a:off x="9355276" y="3446468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A68FFA4-2A99-4EC5-AC46-CA640924532F}"/>
                </a:ext>
              </a:extLst>
            </p:cNvPr>
            <p:cNvSpPr/>
            <p:nvPr/>
          </p:nvSpPr>
          <p:spPr>
            <a:xfrm>
              <a:off x="9329989" y="3454559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17C402-BF10-439D-9010-ED653EA86A71}"/>
                </a:ext>
              </a:extLst>
            </p:cNvPr>
            <p:cNvSpPr/>
            <p:nvPr/>
          </p:nvSpPr>
          <p:spPr>
            <a:xfrm>
              <a:off x="9535895" y="3229725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A81694E-82B1-49F4-ACD1-F01FA6DC3A2A}"/>
                </a:ext>
              </a:extLst>
            </p:cNvPr>
            <p:cNvSpPr/>
            <p:nvPr/>
          </p:nvSpPr>
          <p:spPr>
            <a:xfrm>
              <a:off x="9355276" y="3085229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8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5AA4BF7-DFCD-4E3E-B360-00CF5945D4DC}"/>
                </a:ext>
              </a:extLst>
            </p:cNvPr>
            <p:cNvSpPr/>
            <p:nvPr/>
          </p:nvSpPr>
          <p:spPr>
            <a:xfrm>
              <a:off x="9618980" y="3171060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D7D5242-3CF2-4758-8F58-6B08348D64B4}"/>
                </a:ext>
              </a:extLst>
            </p:cNvPr>
            <p:cNvSpPr/>
            <p:nvPr/>
          </p:nvSpPr>
          <p:spPr>
            <a:xfrm>
              <a:off x="9644267" y="3446468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088CF22-3D2A-4784-8EEE-F1DCDCD5F42C}"/>
                </a:ext>
              </a:extLst>
            </p:cNvPr>
            <p:cNvSpPr/>
            <p:nvPr/>
          </p:nvSpPr>
          <p:spPr>
            <a:xfrm>
              <a:off x="9618980" y="3454559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D5D2F3F-D60B-4D8D-8A3F-7299DC337F8A}"/>
                </a:ext>
              </a:extLst>
            </p:cNvPr>
            <p:cNvSpPr/>
            <p:nvPr/>
          </p:nvSpPr>
          <p:spPr>
            <a:xfrm>
              <a:off x="9824886" y="3229725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95B79A7-367F-465A-AA29-C7BCE900C3D9}"/>
                </a:ext>
              </a:extLst>
            </p:cNvPr>
            <p:cNvSpPr/>
            <p:nvPr/>
          </p:nvSpPr>
          <p:spPr>
            <a:xfrm>
              <a:off x="9644267" y="3085229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8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7F6DBA8-0635-4648-A8FB-3F52D9716E51}"/>
                </a:ext>
              </a:extLst>
            </p:cNvPr>
            <p:cNvSpPr/>
            <p:nvPr/>
          </p:nvSpPr>
          <p:spPr>
            <a:xfrm>
              <a:off x="9907971" y="3171060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A802C7A-6CBB-4B96-807B-D1C91550B099}"/>
                </a:ext>
              </a:extLst>
            </p:cNvPr>
            <p:cNvSpPr/>
            <p:nvPr/>
          </p:nvSpPr>
          <p:spPr>
            <a:xfrm>
              <a:off x="9933258" y="3446468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2516C61-6B75-4813-953E-B6E452F14B18}"/>
                </a:ext>
              </a:extLst>
            </p:cNvPr>
            <p:cNvSpPr/>
            <p:nvPr/>
          </p:nvSpPr>
          <p:spPr>
            <a:xfrm>
              <a:off x="9907971" y="3454559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4EA4681-FD44-4F2C-849E-F4337613696E}"/>
                </a:ext>
              </a:extLst>
            </p:cNvPr>
            <p:cNvSpPr/>
            <p:nvPr/>
          </p:nvSpPr>
          <p:spPr>
            <a:xfrm>
              <a:off x="10113877" y="3229725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7825E63-B680-4F91-8509-D8A9A411D678}"/>
                </a:ext>
              </a:extLst>
            </p:cNvPr>
            <p:cNvSpPr/>
            <p:nvPr/>
          </p:nvSpPr>
          <p:spPr>
            <a:xfrm>
              <a:off x="10299192" y="3261152"/>
              <a:ext cx="175922" cy="153960"/>
            </a:xfrm>
            <a:custGeom>
              <a:avLst/>
              <a:gdLst>
                <a:gd name="connsiteX0" fmla="*/ 0 w 175922"/>
                <a:gd name="connsiteY0" fmla="*/ 0 h 153960"/>
                <a:gd name="connsiteX1" fmla="*/ 175923 w 175922"/>
                <a:gd name="connsiteY1" fmla="*/ 77305 h 153960"/>
                <a:gd name="connsiteX2" fmla="*/ 46022 w 175922"/>
                <a:gd name="connsiteY2" fmla="*/ 153960 h 15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2" h="153960">
                  <a:moveTo>
                    <a:pt x="0" y="0"/>
                  </a:moveTo>
                  <a:cubicBezTo>
                    <a:pt x="117279" y="238"/>
                    <a:pt x="175923" y="26009"/>
                    <a:pt x="175923" y="77305"/>
                  </a:cubicBezTo>
                  <a:cubicBezTo>
                    <a:pt x="175923" y="128601"/>
                    <a:pt x="132625" y="154155"/>
                    <a:pt x="46022" y="15396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F8EBE2-4FC3-427C-8B0D-C79B05A42F53}"/>
                </a:ext>
              </a:extLst>
            </p:cNvPr>
            <p:cNvSpPr/>
            <p:nvPr/>
          </p:nvSpPr>
          <p:spPr>
            <a:xfrm>
              <a:off x="10307284" y="3389898"/>
              <a:ext cx="50645" cy="50573"/>
            </a:xfrm>
            <a:custGeom>
              <a:avLst/>
              <a:gdLst>
                <a:gd name="connsiteX0" fmla="*/ 0 w 50645"/>
                <a:gd name="connsiteY0" fmla="*/ 25142 h 50573"/>
                <a:gd name="connsiteX1" fmla="*/ 50646 w 50645"/>
                <a:gd name="connsiteY1" fmla="*/ 0 h 50573"/>
                <a:gd name="connsiteX2" fmla="*/ 37930 w 50645"/>
                <a:gd name="connsiteY2" fmla="*/ 25214 h 50573"/>
                <a:gd name="connsiteX3" fmla="*/ 50501 w 50645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0" y="25142"/>
                  </a:moveTo>
                  <a:lnTo>
                    <a:pt x="50646" y="0"/>
                  </a:lnTo>
                  <a:lnTo>
                    <a:pt x="37930" y="25214"/>
                  </a:lnTo>
                  <a:lnTo>
                    <a:pt x="50501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051C81-00F2-45A7-8F3F-C1AC31E00F32}"/>
                </a:ext>
              </a:extLst>
            </p:cNvPr>
            <p:cNvSpPr/>
            <p:nvPr/>
          </p:nvSpPr>
          <p:spPr>
            <a:xfrm>
              <a:off x="9933258" y="3085229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8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B67A82D-187F-4206-827D-6CB5122ACC72}"/>
                </a:ext>
              </a:extLst>
            </p:cNvPr>
            <p:cNvSpPr/>
            <p:nvPr/>
          </p:nvSpPr>
          <p:spPr>
            <a:xfrm>
              <a:off x="10196962" y="3171060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FA54EFF-8C20-4FF2-B83F-BF2C25F14B58}"/>
                </a:ext>
              </a:extLst>
            </p:cNvPr>
            <p:cNvSpPr/>
            <p:nvPr/>
          </p:nvSpPr>
          <p:spPr>
            <a:xfrm>
              <a:off x="9102409" y="3261225"/>
              <a:ext cx="175923" cy="153816"/>
            </a:xfrm>
            <a:custGeom>
              <a:avLst/>
              <a:gdLst>
                <a:gd name="connsiteX0" fmla="*/ 175923 w 175923"/>
                <a:gd name="connsiteY0" fmla="*/ 153815 h 153816"/>
                <a:gd name="connsiteX1" fmla="*/ 0 w 175923"/>
                <a:gd name="connsiteY1" fmla="*/ 77233 h 153816"/>
                <a:gd name="connsiteX2" fmla="*/ 129901 w 175923"/>
                <a:gd name="connsiteY2" fmla="*/ 0 h 15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3" h="153816">
                  <a:moveTo>
                    <a:pt x="175923" y="153815"/>
                  </a:moveTo>
                  <a:cubicBezTo>
                    <a:pt x="58643" y="154054"/>
                    <a:pt x="0" y="128529"/>
                    <a:pt x="0" y="77233"/>
                  </a:cubicBezTo>
                  <a:cubicBezTo>
                    <a:pt x="0" y="25937"/>
                    <a:pt x="43298" y="195"/>
                    <a:pt x="129901" y="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3586F95-0F25-4ADA-8B6F-3FB34D4B4709}"/>
                </a:ext>
              </a:extLst>
            </p:cNvPr>
            <p:cNvSpPr/>
            <p:nvPr/>
          </p:nvSpPr>
          <p:spPr>
            <a:xfrm>
              <a:off x="9219595" y="3236010"/>
              <a:ext cx="50645" cy="50573"/>
            </a:xfrm>
            <a:custGeom>
              <a:avLst/>
              <a:gdLst>
                <a:gd name="connsiteX0" fmla="*/ 50646 w 50645"/>
                <a:gd name="connsiteY0" fmla="*/ 25142 h 50573"/>
                <a:gd name="connsiteX1" fmla="*/ 144 w 50645"/>
                <a:gd name="connsiteY1" fmla="*/ 50573 h 50573"/>
                <a:gd name="connsiteX2" fmla="*/ 12716 w 50645"/>
                <a:gd name="connsiteY2" fmla="*/ 25214 h 50573"/>
                <a:gd name="connsiteX3" fmla="*/ 0 w 50645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50646" y="25142"/>
                  </a:moveTo>
                  <a:lnTo>
                    <a:pt x="144" y="50573"/>
                  </a:lnTo>
                  <a:lnTo>
                    <a:pt x="12716" y="25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B5FA9B4-F124-41F6-A406-FDD8420478CD}"/>
                </a:ext>
              </a:extLst>
            </p:cNvPr>
            <p:cNvSpPr txBox="1"/>
            <p:nvPr/>
          </p:nvSpPr>
          <p:spPr>
            <a:xfrm>
              <a:off x="10040499" y="3230966"/>
              <a:ext cx="356274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SNT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D03CCA7-3DAC-4DF8-B03E-57083B844AB6}"/>
                </a:ext>
              </a:extLst>
            </p:cNvPr>
            <p:cNvSpPr txBox="1"/>
            <p:nvPr/>
          </p:nvSpPr>
          <p:spPr>
            <a:xfrm>
              <a:off x="9206038" y="3230966"/>
              <a:ext cx="291251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8DE87D-0907-4168-ADD9-5FA9AB0F4E88}"/>
                </a:ext>
              </a:extLst>
            </p:cNvPr>
            <p:cNvSpPr txBox="1"/>
            <p:nvPr/>
          </p:nvSpPr>
          <p:spPr>
            <a:xfrm>
              <a:off x="9484192" y="3230966"/>
              <a:ext cx="312925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37AA694-5B00-49EF-9E47-13EDF877C25E}"/>
                </a:ext>
              </a:extLst>
            </p:cNvPr>
            <p:cNvSpPr txBox="1"/>
            <p:nvPr/>
          </p:nvSpPr>
          <p:spPr>
            <a:xfrm>
              <a:off x="9740671" y="3230966"/>
              <a:ext cx="377948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WNT</a:t>
              </a: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34EE7AF-8324-4EF6-8E27-543D624D3DDC}"/>
                </a:ext>
              </a:extLst>
            </p:cNvPr>
            <p:cNvSpPr/>
            <p:nvPr/>
          </p:nvSpPr>
          <p:spPr>
            <a:xfrm>
              <a:off x="9246905" y="3807706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20" y="216743"/>
                    <a:pt x="0" y="168223"/>
                    <a:pt x="0" y="108372"/>
                  </a:cubicBezTo>
                  <a:cubicBezTo>
                    <a:pt x="0" y="48520"/>
                    <a:pt x="48520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C7073DB-4AE4-449E-AA8C-3CED1DCB1C73}"/>
                </a:ext>
              </a:extLst>
            </p:cNvPr>
            <p:cNvSpPr/>
            <p:nvPr/>
          </p:nvSpPr>
          <p:spPr>
            <a:xfrm>
              <a:off x="9355276" y="4024449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F15739A-1B88-4153-9AE8-8521017DE7B2}"/>
                </a:ext>
              </a:extLst>
            </p:cNvPr>
            <p:cNvSpPr/>
            <p:nvPr/>
          </p:nvSpPr>
          <p:spPr>
            <a:xfrm>
              <a:off x="9329989" y="4032541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1A3F2A-9A4F-4432-B02C-242A38D208BE}"/>
                </a:ext>
              </a:extLst>
            </p:cNvPr>
            <p:cNvSpPr/>
            <p:nvPr/>
          </p:nvSpPr>
          <p:spPr>
            <a:xfrm>
              <a:off x="9535895" y="3807706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0E40922-8D5F-4209-BB3A-75B819039C26}"/>
                </a:ext>
              </a:extLst>
            </p:cNvPr>
            <p:cNvSpPr/>
            <p:nvPr/>
          </p:nvSpPr>
          <p:spPr>
            <a:xfrm>
              <a:off x="9355276" y="3663211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DF5C881-4D48-4680-BFEE-24261793F368}"/>
                </a:ext>
              </a:extLst>
            </p:cNvPr>
            <p:cNvSpPr/>
            <p:nvPr/>
          </p:nvSpPr>
          <p:spPr>
            <a:xfrm>
              <a:off x="9618980" y="3749041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08FA121-C7FB-4B87-82C0-8520B31B2CC0}"/>
                </a:ext>
              </a:extLst>
            </p:cNvPr>
            <p:cNvSpPr/>
            <p:nvPr/>
          </p:nvSpPr>
          <p:spPr>
            <a:xfrm>
              <a:off x="9644267" y="4024449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90EFB4B-F444-4955-9A6B-78FCB23C730A}"/>
                </a:ext>
              </a:extLst>
            </p:cNvPr>
            <p:cNvSpPr/>
            <p:nvPr/>
          </p:nvSpPr>
          <p:spPr>
            <a:xfrm>
              <a:off x="9618980" y="4032541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B9AD977-5008-4AFB-A87F-BC063286637B}"/>
                </a:ext>
              </a:extLst>
            </p:cNvPr>
            <p:cNvSpPr/>
            <p:nvPr/>
          </p:nvSpPr>
          <p:spPr>
            <a:xfrm>
              <a:off x="9824886" y="3807706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0DC2712-7FF7-40B1-A7E1-E4BDCFAC9D9D}"/>
                </a:ext>
              </a:extLst>
            </p:cNvPr>
            <p:cNvSpPr/>
            <p:nvPr/>
          </p:nvSpPr>
          <p:spPr>
            <a:xfrm>
              <a:off x="9644267" y="3663211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53D54C1-834E-4C04-9F44-96CB5031916C}"/>
                </a:ext>
              </a:extLst>
            </p:cNvPr>
            <p:cNvSpPr/>
            <p:nvPr/>
          </p:nvSpPr>
          <p:spPr>
            <a:xfrm>
              <a:off x="9907971" y="3749041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EE0497C-5FCF-47F4-BBD9-B1DC7D7B25E6}"/>
                </a:ext>
              </a:extLst>
            </p:cNvPr>
            <p:cNvSpPr/>
            <p:nvPr/>
          </p:nvSpPr>
          <p:spPr>
            <a:xfrm>
              <a:off x="9933258" y="4024449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CEC14BC-3ECD-4856-87A1-F4EA43122D71}"/>
                </a:ext>
              </a:extLst>
            </p:cNvPr>
            <p:cNvSpPr/>
            <p:nvPr/>
          </p:nvSpPr>
          <p:spPr>
            <a:xfrm>
              <a:off x="9907971" y="4032541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CDE78D-E0CB-45D3-AF67-866D716075B8}"/>
                </a:ext>
              </a:extLst>
            </p:cNvPr>
            <p:cNvSpPr/>
            <p:nvPr/>
          </p:nvSpPr>
          <p:spPr>
            <a:xfrm>
              <a:off x="10113877" y="3807706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D0ED647-1497-4CD6-A6B3-E66FD1C7017A}"/>
                </a:ext>
              </a:extLst>
            </p:cNvPr>
            <p:cNvSpPr/>
            <p:nvPr/>
          </p:nvSpPr>
          <p:spPr>
            <a:xfrm>
              <a:off x="10299192" y="3839134"/>
              <a:ext cx="175922" cy="153960"/>
            </a:xfrm>
            <a:custGeom>
              <a:avLst/>
              <a:gdLst>
                <a:gd name="connsiteX0" fmla="*/ 0 w 175922"/>
                <a:gd name="connsiteY0" fmla="*/ 0 h 153960"/>
                <a:gd name="connsiteX1" fmla="*/ 175923 w 175922"/>
                <a:gd name="connsiteY1" fmla="*/ 77305 h 153960"/>
                <a:gd name="connsiteX2" fmla="*/ 46022 w 175922"/>
                <a:gd name="connsiteY2" fmla="*/ 153960 h 15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2" h="153960">
                  <a:moveTo>
                    <a:pt x="0" y="0"/>
                  </a:moveTo>
                  <a:cubicBezTo>
                    <a:pt x="117279" y="238"/>
                    <a:pt x="175923" y="26009"/>
                    <a:pt x="175923" y="77305"/>
                  </a:cubicBezTo>
                  <a:cubicBezTo>
                    <a:pt x="175923" y="128601"/>
                    <a:pt x="132625" y="154155"/>
                    <a:pt x="46022" y="15396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B2CFB73-090E-44F8-9885-31F49650898A}"/>
                </a:ext>
              </a:extLst>
            </p:cNvPr>
            <p:cNvSpPr/>
            <p:nvPr/>
          </p:nvSpPr>
          <p:spPr>
            <a:xfrm>
              <a:off x="10307284" y="3967879"/>
              <a:ext cx="50645" cy="50573"/>
            </a:xfrm>
            <a:custGeom>
              <a:avLst/>
              <a:gdLst>
                <a:gd name="connsiteX0" fmla="*/ 0 w 50645"/>
                <a:gd name="connsiteY0" fmla="*/ 25142 h 50573"/>
                <a:gd name="connsiteX1" fmla="*/ 50646 w 50645"/>
                <a:gd name="connsiteY1" fmla="*/ 0 h 50573"/>
                <a:gd name="connsiteX2" fmla="*/ 37930 w 50645"/>
                <a:gd name="connsiteY2" fmla="*/ 25214 h 50573"/>
                <a:gd name="connsiteX3" fmla="*/ 50501 w 50645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0" y="25142"/>
                  </a:moveTo>
                  <a:lnTo>
                    <a:pt x="50646" y="0"/>
                  </a:lnTo>
                  <a:lnTo>
                    <a:pt x="37930" y="25214"/>
                  </a:lnTo>
                  <a:lnTo>
                    <a:pt x="50501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63555E0-2965-4AC2-BF71-FBB8F283483F}"/>
                </a:ext>
              </a:extLst>
            </p:cNvPr>
            <p:cNvSpPr/>
            <p:nvPr/>
          </p:nvSpPr>
          <p:spPr>
            <a:xfrm>
              <a:off x="9933258" y="3663211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578B751-B8DA-4330-B1D5-7148E7A10523}"/>
                </a:ext>
              </a:extLst>
            </p:cNvPr>
            <p:cNvSpPr/>
            <p:nvPr/>
          </p:nvSpPr>
          <p:spPr>
            <a:xfrm>
              <a:off x="10196962" y="3749041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ED7E6F5-75C3-40DB-93EC-CC75676D95F2}"/>
                </a:ext>
              </a:extLst>
            </p:cNvPr>
            <p:cNvSpPr/>
            <p:nvPr/>
          </p:nvSpPr>
          <p:spPr>
            <a:xfrm>
              <a:off x="9102409" y="3839206"/>
              <a:ext cx="175923" cy="153817"/>
            </a:xfrm>
            <a:custGeom>
              <a:avLst/>
              <a:gdLst>
                <a:gd name="connsiteX0" fmla="*/ 175923 w 175923"/>
                <a:gd name="connsiteY0" fmla="*/ 153815 h 153817"/>
                <a:gd name="connsiteX1" fmla="*/ 0 w 175923"/>
                <a:gd name="connsiteY1" fmla="*/ 77233 h 153817"/>
                <a:gd name="connsiteX2" fmla="*/ 129901 w 175923"/>
                <a:gd name="connsiteY2" fmla="*/ 0 h 15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3" h="153817">
                  <a:moveTo>
                    <a:pt x="175923" y="153815"/>
                  </a:moveTo>
                  <a:cubicBezTo>
                    <a:pt x="58643" y="154054"/>
                    <a:pt x="0" y="128529"/>
                    <a:pt x="0" y="77233"/>
                  </a:cubicBezTo>
                  <a:cubicBezTo>
                    <a:pt x="0" y="25937"/>
                    <a:pt x="43298" y="195"/>
                    <a:pt x="129901" y="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12D1CA9-6B57-4D5D-8C30-57800BE6648B}"/>
                </a:ext>
              </a:extLst>
            </p:cNvPr>
            <p:cNvSpPr/>
            <p:nvPr/>
          </p:nvSpPr>
          <p:spPr>
            <a:xfrm>
              <a:off x="9219595" y="3813992"/>
              <a:ext cx="50645" cy="50573"/>
            </a:xfrm>
            <a:custGeom>
              <a:avLst/>
              <a:gdLst>
                <a:gd name="connsiteX0" fmla="*/ 50646 w 50645"/>
                <a:gd name="connsiteY0" fmla="*/ 25142 h 50573"/>
                <a:gd name="connsiteX1" fmla="*/ 144 w 50645"/>
                <a:gd name="connsiteY1" fmla="*/ 50573 h 50573"/>
                <a:gd name="connsiteX2" fmla="*/ 12716 w 50645"/>
                <a:gd name="connsiteY2" fmla="*/ 25214 h 50573"/>
                <a:gd name="connsiteX3" fmla="*/ 0 w 50645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50646" y="25142"/>
                  </a:moveTo>
                  <a:lnTo>
                    <a:pt x="144" y="50573"/>
                  </a:lnTo>
                  <a:lnTo>
                    <a:pt x="12716" y="25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D38EF5E-F7DC-447C-934E-B202B3505355}"/>
                </a:ext>
              </a:extLst>
            </p:cNvPr>
            <p:cNvSpPr txBox="1"/>
            <p:nvPr/>
          </p:nvSpPr>
          <p:spPr>
            <a:xfrm>
              <a:off x="10040499" y="3808947"/>
              <a:ext cx="356274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SNT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4516B24-94D0-4DD5-8233-EB0377FBC27D}"/>
                </a:ext>
              </a:extLst>
            </p:cNvPr>
            <p:cNvSpPr txBox="1"/>
            <p:nvPr/>
          </p:nvSpPr>
          <p:spPr>
            <a:xfrm>
              <a:off x="9206038" y="3808947"/>
              <a:ext cx="291251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ST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1F8BF10-A043-4942-AD12-81DB455E5C3A}"/>
                </a:ext>
              </a:extLst>
            </p:cNvPr>
            <p:cNvSpPr txBox="1"/>
            <p:nvPr/>
          </p:nvSpPr>
          <p:spPr>
            <a:xfrm>
              <a:off x="9484192" y="3808947"/>
              <a:ext cx="312925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WT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1C0207C-FD7F-47DC-A345-94F8190E6BEB}"/>
                </a:ext>
              </a:extLst>
            </p:cNvPr>
            <p:cNvSpPr txBox="1"/>
            <p:nvPr/>
          </p:nvSpPr>
          <p:spPr>
            <a:xfrm>
              <a:off x="9740671" y="3808947"/>
              <a:ext cx="377948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WNT</a:t>
              </a: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8D15A73-630A-4F99-9F48-16A4550D1ECD}"/>
                </a:ext>
              </a:extLst>
            </p:cNvPr>
            <p:cNvSpPr/>
            <p:nvPr/>
          </p:nvSpPr>
          <p:spPr>
            <a:xfrm>
              <a:off x="9246905" y="4963669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20" y="216743"/>
                    <a:pt x="0" y="168223"/>
                    <a:pt x="0" y="108372"/>
                  </a:cubicBezTo>
                  <a:cubicBezTo>
                    <a:pt x="0" y="48520"/>
                    <a:pt x="48520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8C0A93E-7F7C-4049-8037-77289070C2F7}"/>
                </a:ext>
              </a:extLst>
            </p:cNvPr>
            <p:cNvSpPr/>
            <p:nvPr/>
          </p:nvSpPr>
          <p:spPr>
            <a:xfrm>
              <a:off x="9355276" y="5180412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10F4424-BD4B-4C4B-AAC2-9072656AC2AA}"/>
                </a:ext>
              </a:extLst>
            </p:cNvPr>
            <p:cNvSpPr/>
            <p:nvPr/>
          </p:nvSpPr>
          <p:spPr>
            <a:xfrm>
              <a:off x="9329989" y="5188504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93EA4F3-4A98-4FD0-AA12-D872A86AED36}"/>
                </a:ext>
              </a:extLst>
            </p:cNvPr>
            <p:cNvSpPr/>
            <p:nvPr/>
          </p:nvSpPr>
          <p:spPr>
            <a:xfrm>
              <a:off x="9535895" y="4963669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B198D25-7CAE-4EEE-8B81-A74B504069AA}"/>
                </a:ext>
              </a:extLst>
            </p:cNvPr>
            <p:cNvSpPr/>
            <p:nvPr/>
          </p:nvSpPr>
          <p:spPr>
            <a:xfrm>
              <a:off x="9355276" y="4819174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CFAAA70-E1A3-4036-A001-71809E0C2896}"/>
                </a:ext>
              </a:extLst>
            </p:cNvPr>
            <p:cNvSpPr/>
            <p:nvPr/>
          </p:nvSpPr>
          <p:spPr>
            <a:xfrm>
              <a:off x="9618980" y="4905004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324C551-FB56-4D93-B287-DA11B49D113D}"/>
                </a:ext>
              </a:extLst>
            </p:cNvPr>
            <p:cNvSpPr/>
            <p:nvPr/>
          </p:nvSpPr>
          <p:spPr>
            <a:xfrm>
              <a:off x="9644267" y="5180412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436DAB-EDF7-4AE8-BB96-915CBDE024B8}"/>
                </a:ext>
              </a:extLst>
            </p:cNvPr>
            <p:cNvSpPr/>
            <p:nvPr/>
          </p:nvSpPr>
          <p:spPr>
            <a:xfrm>
              <a:off x="9618980" y="5188504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C14574C-C765-4778-811D-20B5AB099BD7}"/>
                </a:ext>
              </a:extLst>
            </p:cNvPr>
            <p:cNvSpPr/>
            <p:nvPr/>
          </p:nvSpPr>
          <p:spPr>
            <a:xfrm>
              <a:off x="9824886" y="4963669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8BE7EF-F912-4BB4-A4F5-A4DE97455D57}"/>
                </a:ext>
              </a:extLst>
            </p:cNvPr>
            <p:cNvSpPr/>
            <p:nvPr/>
          </p:nvSpPr>
          <p:spPr>
            <a:xfrm>
              <a:off x="9644267" y="4819174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DB6DC41-ECF9-498A-9B78-F6D08A5BD0B3}"/>
                </a:ext>
              </a:extLst>
            </p:cNvPr>
            <p:cNvSpPr/>
            <p:nvPr/>
          </p:nvSpPr>
          <p:spPr>
            <a:xfrm>
              <a:off x="9907971" y="4905004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BFC65E6-61ED-49C2-B2C9-AE799710C97A}"/>
                </a:ext>
              </a:extLst>
            </p:cNvPr>
            <p:cNvSpPr/>
            <p:nvPr/>
          </p:nvSpPr>
          <p:spPr>
            <a:xfrm>
              <a:off x="9933258" y="5180412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8623502-A8D7-4D43-AF26-E39B226118AE}"/>
                </a:ext>
              </a:extLst>
            </p:cNvPr>
            <p:cNvSpPr/>
            <p:nvPr/>
          </p:nvSpPr>
          <p:spPr>
            <a:xfrm>
              <a:off x="9907971" y="5188504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278C2A8-428B-4508-9BEF-A74F62BA34D5}"/>
                </a:ext>
              </a:extLst>
            </p:cNvPr>
            <p:cNvSpPr/>
            <p:nvPr/>
          </p:nvSpPr>
          <p:spPr>
            <a:xfrm>
              <a:off x="10113877" y="4963669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50F1857-C45A-4DA2-8602-C3FEA9EE71FC}"/>
                </a:ext>
              </a:extLst>
            </p:cNvPr>
            <p:cNvSpPr/>
            <p:nvPr/>
          </p:nvSpPr>
          <p:spPr>
            <a:xfrm>
              <a:off x="10299192" y="4995097"/>
              <a:ext cx="175922" cy="153960"/>
            </a:xfrm>
            <a:custGeom>
              <a:avLst/>
              <a:gdLst>
                <a:gd name="connsiteX0" fmla="*/ 0 w 175922"/>
                <a:gd name="connsiteY0" fmla="*/ 0 h 153960"/>
                <a:gd name="connsiteX1" fmla="*/ 175923 w 175922"/>
                <a:gd name="connsiteY1" fmla="*/ 77305 h 153960"/>
                <a:gd name="connsiteX2" fmla="*/ 46022 w 175922"/>
                <a:gd name="connsiteY2" fmla="*/ 153960 h 15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2" h="153960">
                  <a:moveTo>
                    <a:pt x="0" y="0"/>
                  </a:moveTo>
                  <a:cubicBezTo>
                    <a:pt x="117279" y="238"/>
                    <a:pt x="175923" y="26009"/>
                    <a:pt x="175923" y="77305"/>
                  </a:cubicBezTo>
                  <a:cubicBezTo>
                    <a:pt x="175923" y="128601"/>
                    <a:pt x="132625" y="154155"/>
                    <a:pt x="46022" y="15396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037F733-9A29-4923-839E-75E273E5420F}"/>
                </a:ext>
              </a:extLst>
            </p:cNvPr>
            <p:cNvSpPr/>
            <p:nvPr/>
          </p:nvSpPr>
          <p:spPr>
            <a:xfrm>
              <a:off x="10307284" y="5123842"/>
              <a:ext cx="50645" cy="50573"/>
            </a:xfrm>
            <a:custGeom>
              <a:avLst/>
              <a:gdLst>
                <a:gd name="connsiteX0" fmla="*/ 0 w 50645"/>
                <a:gd name="connsiteY0" fmla="*/ 25142 h 50573"/>
                <a:gd name="connsiteX1" fmla="*/ 50646 w 50645"/>
                <a:gd name="connsiteY1" fmla="*/ 0 h 50573"/>
                <a:gd name="connsiteX2" fmla="*/ 37930 w 50645"/>
                <a:gd name="connsiteY2" fmla="*/ 25214 h 50573"/>
                <a:gd name="connsiteX3" fmla="*/ 50501 w 50645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0" y="25142"/>
                  </a:moveTo>
                  <a:lnTo>
                    <a:pt x="50646" y="0"/>
                  </a:lnTo>
                  <a:lnTo>
                    <a:pt x="37930" y="25214"/>
                  </a:lnTo>
                  <a:lnTo>
                    <a:pt x="50501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6B1D71A-EC63-46A4-B53E-D6512CD883FD}"/>
                </a:ext>
              </a:extLst>
            </p:cNvPr>
            <p:cNvSpPr/>
            <p:nvPr/>
          </p:nvSpPr>
          <p:spPr>
            <a:xfrm>
              <a:off x="9933258" y="4819174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9C010CA-4736-470D-9C55-4F8B9C1A63C8}"/>
                </a:ext>
              </a:extLst>
            </p:cNvPr>
            <p:cNvSpPr/>
            <p:nvPr/>
          </p:nvSpPr>
          <p:spPr>
            <a:xfrm>
              <a:off x="10196962" y="4905004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23AD137-09D8-48A1-A45C-48E874830B17}"/>
                </a:ext>
              </a:extLst>
            </p:cNvPr>
            <p:cNvSpPr/>
            <p:nvPr/>
          </p:nvSpPr>
          <p:spPr>
            <a:xfrm>
              <a:off x="9102409" y="4995169"/>
              <a:ext cx="175923" cy="153817"/>
            </a:xfrm>
            <a:custGeom>
              <a:avLst/>
              <a:gdLst>
                <a:gd name="connsiteX0" fmla="*/ 175923 w 175923"/>
                <a:gd name="connsiteY0" fmla="*/ 153815 h 153817"/>
                <a:gd name="connsiteX1" fmla="*/ 0 w 175923"/>
                <a:gd name="connsiteY1" fmla="*/ 77233 h 153817"/>
                <a:gd name="connsiteX2" fmla="*/ 129901 w 175923"/>
                <a:gd name="connsiteY2" fmla="*/ 0 h 15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3" h="153817">
                  <a:moveTo>
                    <a:pt x="175923" y="153815"/>
                  </a:moveTo>
                  <a:cubicBezTo>
                    <a:pt x="58643" y="154054"/>
                    <a:pt x="0" y="128529"/>
                    <a:pt x="0" y="77233"/>
                  </a:cubicBezTo>
                  <a:cubicBezTo>
                    <a:pt x="0" y="25937"/>
                    <a:pt x="43298" y="195"/>
                    <a:pt x="129901" y="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05D68CE-8AF0-4D54-BDC2-8C8CF43532A6}"/>
                </a:ext>
              </a:extLst>
            </p:cNvPr>
            <p:cNvSpPr/>
            <p:nvPr/>
          </p:nvSpPr>
          <p:spPr>
            <a:xfrm>
              <a:off x="9219595" y="4969955"/>
              <a:ext cx="50645" cy="50573"/>
            </a:xfrm>
            <a:custGeom>
              <a:avLst/>
              <a:gdLst>
                <a:gd name="connsiteX0" fmla="*/ 50646 w 50645"/>
                <a:gd name="connsiteY0" fmla="*/ 25142 h 50573"/>
                <a:gd name="connsiteX1" fmla="*/ 144 w 50645"/>
                <a:gd name="connsiteY1" fmla="*/ 50573 h 50573"/>
                <a:gd name="connsiteX2" fmla="*/ 12716 w 50645"/>
                <a:gd name="connsiteY2" fmla="*/ 25214 h 50573"/>
                <a:gd name="connsiteX3" fmla="*/ 0 w 50645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50646" y="25142"/>
                  </a:moveTo>
                  <a:lnTo>
                    <a:pt x="144" y="50573"/>
                  </a:lnTo>
                  <a:lnTo>
                    <a:pt x="12716" y="25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E4B8062-73E6-4FE5-A03C-63C2AF1CEABE}"/>
                </a:ext>
              </a:extLst>
            </p:cNvPr>
            <p:cNvSpPr txBox="1"/>
            <p:nvPr/>
          </p:nvSpPr>
          <p:spPr>
            <a:xfrm>
              <a:off x="10040499" y="4964910"/>
              <a:ext cx="356274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SNT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76C8B40-D9E4-431A-93B2-522F68D1EE21}"/>
                </a:ext>
              </a:extLst>
            </p:cNvPr>
            <p:cNvSpPr txBox="1"/>
            <p:nvPr/>
          </p:nvSpPr>
          <p:spPr>
            <a:xfrm>
              <a:off x="9206038" y="4964910"/>
              <a:ext cx="291251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ST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3BF7ED3-D506-4E7C-97F0-9032F1772C5F}"/>
                </a:ext>
              </a:extLst>
            </p:cNvPr>
            <p:cNvSpPr txBox="1"/>
            <p:nvPr/>
          </p:nvSpPr>
          <p:spPr>
            <a:xfrm>
              <a:off x="9484192" y="4964910"/>
              <a:ext cx="312925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WT</a:t>
              </a: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7019829-F657-463C-883B-0D50DFC3E590}"/>
                </a:ext>
              </a:extLst>
            </p:cNvPr>
            <p:cNvSpPr/>
            <p:nvPr/>
          </p:nvSpPr>
          <p:spPr>
            <a:xfrm>
              <a:off x="9246905" y="5541651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4"/>
                    <a:pt x="168224" y="216743"/>
                    <a:pt x="108372" y="216743"/>
                  </a:cubicBezTo>
                  <a:cubicBezTo>
                    <a:pt x="48520" y="216743"/>
                    <a:pt x="0" y="168224"/>
                    <a:pt x="0" y="108372"/>
                  </a:cubicBezTo>
                  <a:cubicBezTo>
                    <a:pt x="0" y="48519"/>
                    <a:pt x="48520" y="0"/>
                    <a:pt x="108372" y="0"/>
                  </a:cubicBezTo>
                  <a:cubicBezTo>
                    <a:pt x="168224" y="0"/>
                    <a:pt x="216743" y="48519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8758F8F-E798-4C4C-8B58-F41EDE34473F}"/>
                </a:ext>
              </a:extLst>
            </p:cNvPr>
            <p:cNvSpPr/>
            <p:nvPr/>
          </p:nvSpPr>
          <p:spPr>
            <a:xfrm>
              <a:off x="9355276" y="5758394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B177B7-B152-415B-B0C6-5849C9924176}"/>
                </a:ext>
              </a:extLst>
            </p:cNvPr>
            <p:cNvSpPr/>
            <p:nvPr/>
          </p:nvSpPr>
          <p:spPr>
            <a:xfrm>
              <a:off x="9329989" y="5766485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41EA131-19A9-4E98-999D-9E3957F6996A}"/>
                </a:ext>
              </a:extLst>
            </p:cNvPr>
            <p:cNvSpPr/>
            <p:nvPr/>
          </p:nvSpPr>
          <p:spPr>
            <a:xfrm>
              <a:off x="9535895" y="5541651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4"/>
                    <a:pt x="168224" y="216743"/>
                    <a:pt x="108372" y="216743"/>
                  </a:cubicBezTo>
                  <a:cubicBezTo>
                    <a:pt x="48519" y="216743"/>
                    <a:pt x="0" y="168224"/>
                    <a:pt x="0" y="108372"/>
                  </a:cubicBezTo>
                  <a:cubicBezTo>
                    <a:pt x="0" y="48519"/>
                    <a:pt x="48519" y="0"/>
                    <a:pt x="108372" y="0"/>
                  </a:cubicBezTo>
                  <a:cubicBezTo>
                    <a:pt x="168224" y="0"/>
                    <a:pt x="216743" y="48519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E4C6DE3-9B8D-44D8-AE2A-21993589F415}"/>
                </a:ext>
              </a:extLst>
            </p:cNvPr>
            <p:cNvSpPr/>
            <p:nvPr/>
          </p:nvSpPr>
          <p:spPr>
            <a:xfrm>
              <a:off x="9355276" y="5397155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C7C4E79-D36E-4078-8039-9E03AA82221E}"/>
                </a:ext>
              </a:extLst>
            </p:cNvPr>
            <p:cNvSpPr/>
            <p:nvPr/>
          </p:nvSpPr>
          <p:spPr>
            <a:xfrm>
              <a:off x="9618980" y="5482985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22484C0-B284-4EBF-9354-ABFCB77AE570}"/>
                </a:ext>
              </a:extLst>
            </p:cNvPr>
            <p:cNvSpPr/>
            <p:nvPr/>
          </p:nvSpPr>
          <p:spPr>
            <a:xfrm>
              <a:off x="9644267" y="5758394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CAAE6D9-5301-4359-88F5-C35B782B66F3}"/>
                </a:ext>
              </a:extLst>
            </p:cNvPr>
            <p:cNvSpPr/>
            <p:nvPr/>
          </p:nvSpPr>
          <p:spPr>
            <a:xfrm>
              <a:off x="9618980" y="5766485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5062B0D-76F6-4B73-92B7-D07BCB979DC3}"/>
                </a:ext>
              </a:extLst>
            </p:cNvPr>
            <p:cNvSpPr/>
            <p:nvPr/>
          </p:nvSpPr>
          <p:spPr>
            <a:xfrm>
              <a:off x="9824886" y="5541651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4"/>
                    <a:pt x="168224" y="216743"/>
                    <a:pt x="108372" y="216743"/>
                  </a:cubicBezTo>
                  <a:cubicBezTo>
                    <a:pt x="48519" y="216743"/>
                    <a:pt x="0" y="168224"/>
                    <a:pt x="0" y="108372"/>
                  </a:cubicBezTo>
                  <a:cubicBezTo>
                    <a:pt x="0" y="48519"/>
                    <a:pt x="48519" y="0"/>
                    <a:pt x="108372" y="0"/>
                  </a:cubicBezTo>
                  <a:cubicBezTo>
                    <a:pt x="168224" y="0"/>
                    <a:pt x="216743" y="48519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C466541-421A-41C1-94FB-1687C8BC1BD0}"/>
                </a:ext>
              </a:extLst>
            </p:cNvPr>
            <p:cNvSpPr/>
            <p:nvPr/>
          </p:nvSpPr>
          <p:spPr>
            <a:xfrm>
              <a:off x="9644267" y="5397155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2C3AA7-53F2-4C14-A7E1-94CA413ED465}"/>
                </a:ext>
              </a:extLst>
            </p:cNvPr>
            <p:cNvSpPr/>
            <p:nvPr/>
          </p:nvSpPr>
          <p:spPr>
            <a:xfrm>
              <a:off x="9907971" y="5482985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24A7656-C24A-4EB5-8F47-F18318332BFB}"/>
                </a:ext>
              </a:extLst>
            </p:cNvPr>
            <p:cNvSpPr/>
            <p:nvPr/>
          </p:nvSpPr>
          <p:spPr>
            <a:xfrm>
              <a:off x="9933258" y="5758394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6FD0D00-CAAF-4006-8974-59849B240CA4}"/>
                </a:ext>
              </a:extLst>
            </p:cNvPr>
            <p:cNvSpPr/>
            <p:nvPr/>
          </p:nvSpPr>
          <p:spPr>
            <a:xfrm>
              <a:off x="9907971" y="5766485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A89BC14-EBEF-466B-8876-D712C037363C}"/>
                </a:ext>
              </a:extLst>
            </p:cNvPr>
            <p:cNvSpPr/>
            <p:nvPr/>
          </p:nvSpPr>
          <p:spPr>
            <a:xfrm>
              <a:off x="10113877" y="5541651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4"/>
                    <a:pt x="168224" y="216743"/>
                    <a:pt x="108372" y="216743"/>
                  </a:cubicBezTo>
                  <a:cubicBezTo>
                    <a:pt x="48519" y="216743"/>
                    <a:pt x="0" y="168224"/>
                    <a:pt x="0" y="108372"/>
                  </a:cubicBezTo>
                  <a:cubicBezTo>
                    <a:pt x="0" y="48519"/>
                    <a:pt x="48519" y="0"/>
                    <a:pt x="108372" y="0"/>
                  </a:cubicBezTo>
                  <a:cubicBezTo>
                    <a:pt x="168224" y="0"/>
                    <a:pt x="216743" y="48519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C140DF1-840C-46D5-9763-A167A6001824}"/>
                </a:ext>
              </a:extLst>
            </p:cNvPr>
            <p:cNvSpPr/>
            <p:nvPr/>
          </p:nvSpPr>
          <p:spPr>
            <a:xfrm>
              <a:off x="10299192" y="5573078"/>
              <a:ext cx="175922" cy="153960"/>
            </a:xfrm>
            <a:custGeom>
              <a:avLst/>
              <a:gdLst>
                <a:gd name="connsiteX0" fmla="*/ 0 w 175922"/>
                <a:gd name="connsiteY0" fmla="*/ 0 h 153960"/>
                <a:gd name="connsiteX1" fmla="*/ 175923 w 175922"/>
                <a:gd name="connsiteY1" fmla="*/ 77305 h 153960"/>
                <a:gd name="connsiteX2" fmla="*/ 46022 w 175922"/>
                <a:gd name="connsiteY2" fmla="*/ 153960 h 15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2" h="153960">
                  <a:moveTo>
                    <a:pt x="0" y="0"/>
                  </a:moveTo>
                  <a:cubicBezTo>
                    <a:pt x="117279" y="239"/>
                    <a:pt x="175923" y="26009"/>
                    <a:pt x="175923" y="77305"/>
                  </a:cubicBezTo>
                  <a:cubicBezTo>
                    <a:pt x="175923" y="128601"/>
                    <a:pt x="132625" y="154155"/>
                    <a:pt x="46022" y="15396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9F06976-62D4-4958-89BE-E5980E2CEC9D}"/>
                </a:ext>
              </a:extLst>
            </p:cNvPr>
            <p:cNvSpPr/>
            <p:nvPr/>
          </p:nvSpPr>
          <p:spPr>
            <a:xfrm>
              <a:off x="10307284" y="5701824"/>
              <a:ext cx="50645" cy="50573"/>
            </a:xfrm>
            <a:custGeom>
              <a:avLst/>
              <a:gdLst>
                <a:gd name="connsiteX0" fmla="*/ 0 w 50645"/>
                <a:gd name="connsiteY0" fmla="*/ 25142 h 50573"/>
                <a:gd name="connsiteX1" fmla="*/ 50646 w 50645"/>
                <a:gd name="connsiteY1" fmla="*/ 0 h 50573"/>
                <a:gd name="connsiteX2" fmla="*/ 37930 w 50645"/>
                <a:gd name="connsiteY2" fmla="*/ 25214 h 50573"/>
                <a:gd name="connsiteX3" fmla="*/ 50501 w 50645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0" y="25142"/>
                  </a:moveTo>
                  <a:lnTo>
                    <a:pt x="50646" y="0"/>
                  </a:lnTo>
                  <a:lnTo>
                    <a:pt x="37930" y="25214"/>
                  </a:lnTo>
                  <a:lnTo>
                    <a:pt x="50501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0DDBF8E-4823-42BB-9841-5D6C9DE9A4C2}"/>
                </a:ext>
              </a:extLst>
            </p:cNvPr>
            <p:cNvSpPr/>
            <p:nvPr/>
          </p:nvSpPr>
          <p:spPr>
            <a:xfrm>
              <a:off x="9933258" y="5397155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B91A6A9-BDAA-4046-A979-ECCFEED44B4C}"/>
                </a:ext>
              </a:extLst>
            </p:cNvPr>
            <p:cNvSpPr/>
            <p:nvPr/>
          </p:nvSpPr>
          <p:spPr>
            <a:xfrm>
              <a:off x="10196962" y="5482985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F523711-3779-486E-BE30-064EA4E4AC52}"/>
                </a:ext>
              </a:extLst>
            </p:cNvPr>
            <p:cNvSpPr/>
            <p:nvPr/>
          </p:nvSpPr>
          <p:spPr>
            <a:xfrm>
              <a:off x="9102409" y="5573150"/>
              <a:ext cx="175923" cy="153817"/>
            </a:xfrm>
            <a:custGeom>
              <a:avLst/>
              <a:gdLst>
                <a:gd name="connsiteX0" fmla="*/ 175923 w 175923"/>
                <a:gd name="connsiteY0" fmla="*/ 153816 h 153817"/>
                <a:gd name="connsiteX1" fmla="*/ 0 w 175923"/>
                <a:gd name="connsiteY1" fmla="*/ 77233 h 153817"/>
                <a:gd name="connsiteX2" fmla="*/ 129901 w 175923"/>
                <a:gd name="connsiteY2" fmla="*/ 0 h 15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3" h="153817">
                  <a:moveTo>
                    <a:pt x="175923" y="153816"/>
                  </a:moveTo>
                  <a:cubicBezTo>
                    <a:pt x="58643" y="154054"/>
                    <a:pt x="0" y="128529"/>
                    <a:pt x="0" y="77233"/>
                  </a:cubicBezTo>
                  <a:cubicBezTo>
                    <a:pt x="0" y="25937"/>
                    <a:pt x="43298" y="195"/>
                    <a:pt x="129901" y="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637456A-3C04-48D0-B55F-BA38DBD297B3}"/>
                </a:ext>
              </a:extLst>
            </p:cNvPr>
            <p:cNvSpPr/>
            <p:nvPr/>
          </p:nvSpPr>
          <p:spPr>
            <a:xfrm>
              <a:off x="9219595" y="5547936"/>
              <a:ext cx="50645" cy="50573"/>
            </a:xfrm>
            <a:custGeom>
              <a:avLst/>
              <a:gdLst>
                <a:gd name="connsiteX0" fmla="*/ 50646 w 50645"/>
                <a:gd name="connsiteY0" fmla="*/ 25142 h 50573"/>
                <a:gd name="connsiteX1" fmla="*/ 144 w 50645"/>
                <a:gd name="connsiteY1" fmla="*/ 50573 h 50573"/>
                <a:gd name="connsiteX2" fmla="*/ 12716 w 50645"/>
                <a:gd name="connsiteY2" fmla="*/ 25214 h 50573"/>
                <a:gd name="connsiteX3" fmla="*/ 0 w 50645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50646" y="25142"/>
                  </a:moveTo>
                  <a:lnTo>
                    <a:pt x="144" y="50573"/>
                  </a:lnTo>
                  <a:lnTo>
                    <a:pt x="12716" y="25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C5D1C84-4F0C-4B85-92C4-66DD5BB7514A}"/>
                </a:ext>
              </a:extLst>
            </p:cNvPr>
            <p:cNvSpPr/>
            <p:nvPr/>
          </p:nvSpPr>
          <p:spPr>
            <a:xfrm>
              <a:off x="8957914" y="3012982"/>
              <a:ext cx="1661696" cy="2962154"/>
            </a:xfrm>
            <a:custGeom>
              <a:avLst/>
              <a:gdLst>
                <a:gd name="connsiteX0" fmla="*/ 1611123 w 1661696"/>
                <a:gd name="connsiteY0" fmla="*/ 0 h 2962154"/>
                <a:gd name="connsiteX1" fmla="*/ 1661697 w 1661696"/>
                <a:gd name="connsiteY1" fmla="*/ 50573 h 2962154"/>
                <a:gd name="connsiteX2" fmla="*/ 1661697 w 1661696"/>
                <a:gd name="connsiteY2" fmla="*/ 2911582 h 2962154"/>
                <a:gd name="connsiteX3" fmla="*/ 1611123 w 1661696"/>
                <a:gd name="connsiteY3" fmla="*/ 2962155 h 2962154"/>
                <a:gd name="connsiteX4" fmla="*/ 50573 w 1661696"/>
                <a:gd name="connsiteY4" fmla="*/ 2962155 h 2962154"/>
                <a:gd name="connsiteX5" fmla="*/ 0 w 1661696"/>
                <a:gd name="connsiteY5" fmla="*/ 2911582 h 2962154"/>
                <a:gd name="connsiteX6" fmla="*/ 0 w 1661696"/>
                <a:gd name="connsiteY6" fmla="*/ 50573 h 2962154"/>
                <a:gd name="connsiteX7" fmla="*/ 50573 w 1661696"/>
                <a:gd name="connsiteY7" fmla="*/ 0 h 296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1696" h="2962154">
                  <a:moveTo>
                    <a:pt x="1611123" y="0"/>
                  </a:moveTo>
                  <a:cubicBezTo>
                    <a:pt x="1639054" y="0"/>
                    <a:pt x="1661697" y="22642"/>
                    <a:pt x="1661697" y="50573"/>
                  </a:cubicBezTo>
                  <a:lnTo>
                    <a:pt x="1661697" y="2911582"/>
                  </a:lnTo>
                  <a:cubicBezTo>
                    <a:pt x="1661697" y="2939512"/>
                    <a:pt x="1639054" y="2962155"/>
                    <a:pt x="1611123" y="2962155"/>
                  </a:cubicBezTo>
                  <a:lnTo>
                    <a:pt x="50573" y="2962155"/>
                  </a:lnTo>
                  <a:cubicBezTo>
                    <a:pt x="22642" y="2962155"/>
                    <a:pt x="0" y="2939512"/>
                    <a:pt x="0" y="2911582"/>
                  </a:cubicBezTo>
                  <a:lnTo>
                    <a:pt x="0" y="50573"/>
                  </a:lnTo>
                  <a:cubicBezTo>
                    <a:pt x="0" y="22642"/>
                    <a:pt x="22642" y="0"/>
                    <a:pt x="50573" y="0"/>
                  </a:cubicBezTo>
                  <a:close/>
                </a:path>
              </a:pathLst>
            </a:custGeom>
            <a:noFill/>
            <a:ln w="1443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F54ED2B-7839-46CE-B2C3-8FC67BB1ABF3}"/>
                </a:ext>
              </a:extLst>
            </p:cNvPr>
            <p:cNvSpPr/>
            <p:nvPr/>
          </p:nvSpPr>
          <p:spPr>
            <a:xfrm>
              <a:off x="8957914" y="3627087"/>
              <a:ext cx="1661696" cy="7224"/>
            </a:xfrm>
            <a:custGeom>
              <a:avLst/>
              <a:gdLst>
                <a:gd name="connsiteX0" fmla="*/ 0 w 1661696"/>
                <a:gd name="connsiteY0" fmla="*/ 0 h 7224"/>
                <a:gd name="connsiteX1" fmla="*/ 1661697 w 1661696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1696" h="7224">
                  <a:moveTo>
                    <a:pt x="0" y="0"/>
                  </a:moveTo>
                  <a:lnTo>
                    <a:pt x="1661697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B9974EA-A7B8-4258-B272-0728B9BF6D3B}"/>
                </a:ext>
              </a:extLst>
            </p:cNvPr>
            <p:cNvSpPr/>
            <p:nvPr/>
          </p:nvSpPr>
          <p:spPr>
            <a:xfrm>
              <a:off x="8957914" y="4205068"/>
              <a:ext cx="1661696" cy="7224"/>
            </a:xfrm>
            <a:custGeom>
              <a:avLst/>
              <a:gdLst>
                <a:gd name="connsiteX0" fmla="*/ 0 w 1661696"/>
                <a:gd name="connsiteY0" fmla="*/ 0 h 7224"/>
                <a:gd name="connsiteX1" fmla="*/ 1661697 w 1661696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1696" h="7224">
                  <a:moveTo>
                    <a:pt x="0" y="0"/>
                  </a:moveTo>
                  <a:lnTo>
                    <a:pt x="1661697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69F5B35-2DAF-43BA-9D93-617C5F82377A}"/>
                </a:ext>
              </a:extLst>
            </p:cNvPr>
            <p:cNvSpPr/>
            <p:nvPr/>
          </p:nvSpPr>
          <p:spPr>
            <a:xfrm>
              <a:off x="8957914" y="4783050"/>
              <a:ext cx="1661696" cy="7224"/>
            </a:xfrm>
            <a:custGeom>
              <a:avLst/>
              <a:gdLst>
                <a:gd name="connsiteX0" fmla="*/ 0 w 1661696"/>
                <a:gd name="connsiteY0" fmla="*/ 0 h 7224"/>
                <a:gd name="connsiteX1" fmla="*/ 1661697 w 1661696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1696" h="7224">
                  <a:moveTo>
                    <a:pt x="0" y="0"/>
                  </a:moveTo>
                  <a:lnTo>
                    <a:pt x="1661697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C3DE8C1-1462-41E2-B519-5337E24C93AA}"/>
                </a:ext>
              </a:extLst>
            </p:cNvPr>
            <p:cNvSpPr/>
            <p:nvPr/>
          </p:nvSpPr>
          <p:spPr>
            <a:xfrm>
              <a:off x="8957914" y="5361031"/>
              <a:ext cx="1661696" cy="7224"/>
            </a:xfrm>
            <a:custGeom>
              <a:avLst/>
              <a:gdLst>
                <a:gd name="connsiteX0" fmla="*/ 0 w 1661696"/>
                <a:gd name="connsiteY0" fmla="*/ 0 h 7224"/>
                <a:gd name="connsiteX1" fmla="*/ 1661697 w 1661696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1696" h="7224">
                  <a:moveTo>
                    <a:pt x="0" y="0"/>
                  </a:moveTo>
                  <a:lnTo>
                    <a:pt x="1661697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A497DC9-97B6-4A53-A0B7-E3BBF55FA0A1}"/>
                </a:ext>
              </a:extLst>
            </p:cNvPr>
            <p:cNvSpPr txBox="1"/>
            <p:nvPr/>
          </p:nvSpPr>
          <p:spPr>
            <a:xfrm>
              <a:off x="10040499" y="5542892"/>
              <a:ext cx="356274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SNT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3731DD3-DCF9-4A9A-AED2-F6F57A5734AA}"/>
                </a:ext>
              </a:extLst>
            </p:cNvPr>
            <p:cNvSpPr txBox="1"/>
            <p:nvPr/>
          </p:nvSpPr>
          <p:spPr>
            <a:xfrm>
              <a:off x="9206038" y="5542892"/>
              <a:ext cx="291251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ST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52BB2D7-3E1B-490E-BD6B-198C2F07E464}"/>
                </a:ext>
              </a:extLst>
            </p:cNvPr>
            <p:cNvSpPr txBox="1"/>
            <p:nvPr/>
          </p:nvSpPr>
          <p:spPr>
            <a:xfrm>
              <a:off x="9484192" y="5542892"/>
              <a:ext cx="312925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WT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BFD1AD2-2E9E-4B3D-A579-79ED1FA877FE}"/>
                </a:ext>
              </a:extLst>
            </p:cNvPr>
            <p:cNvSpPr txBox="1"/>
            <p:nvPr/>
          </p:nvSpPr>
          <p:spPr>
            <a:xfrm>
              <a:off x="9740671" y="5542892"/>
              <a:ext cx="377948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WNT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F17CEAB-F28D-48A9-A3DD-6F39364BEC75}"/>
                </a:ext>
              </a:extLst>
            </p:cNvPr>
            <p:cNvSpPr txBox="1"/>
            <p:nvPr/>
          </p:nvSpPr>
          <p:spPr>
            <a:xfrm>
              <a:off x="9740671" y="4964910"/>
              <a:ext cx="377948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WNT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A544C0A-6D8E-4587-B3AF-32EC360B883C}"/>
                </a:ext>
              </a:extLst>
            </p:cNvPr>
            <p:cNvSpPr txBox="1"/>
            <p:nvPr/>
          </p:nvSpPr>
          <p:spPr>
            <a:xfrm>
              <a:off x="10040499" y="4386929"/>
              <a:ext cx="356274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SNT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3521880-1A58-4457-A888-57CFBEC1BEE3}"/>
                </a:ext>
              </a:extLst>
            </p:cNvPr>
            <p:cNvSpPr txBox="1"/>
            <p:nvPr/>
          </p:nvSpPr>
          <p:spPr>
            <a:xfrm>
              <a:off x="9206038" y="4386929"/>
              <a:ext cx="291251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ST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E2483C8-FCF4-4F13-8ADD-40BA45DDA233}"/>
                </a:ext>
              </a:extLst>
            </p:cNvPr>
            <p:cNvSpPr txBox="1"/>
            <p:nvPr/>
          </p:nvSpPr>
          <p:spPr>
            <a:xfrm>
              <a:off x="9484192" y="4386929"/>
              <a:ext cx="312925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WT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0C30F3D-4FF3-4D5E-BA5A-1B4F4CBE2CA7}"/>
                </a:ext>
              </a:extLst>
            </p:cNvPr>
            <p:cNvSpPr txBox="1"/>
            <p:nvPr/>
          </p:nvSpPr>
          <p:spPr>
            <a:xfrm>
              <a:off x="9740671" y="4386929"/>
              <a:ext cx="377948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WNT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D0CED58-C66F-4C58-BA36-64F591A4A65B}"/>
                </a:ext>
              </a:extLst>
            </p:cNvPr>
            <p:cNvSpPr txBox="1"/>
            <p:nvPr/>
          </p:nvSpPr>
          <p:spPr>
            <a:xfrm>
              <a:off x="10553457" y="4271332"/>
              <a:ext cx="1425540" cy="207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796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Direction Prediction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32EA635E-BE6F-4D49-83BB-0EE6534E1091}"/>
                </a:ext>
              </a:extLst>
            </p:cNvPr>
            <p:cNvSpPr txBox="1"/>
            <p:nvPr/>
          </p:nvSpPr>
          <p:spPr>
            <a:xfrm>
              <a:off x="9159077" y="2725232"/>
              <a:ext cx="1252145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History Table (BHT)</a:t>
              </a: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ED07FCF-C17B-4C16-A0C3-7C7B7A73CB22}"/>
                </a:ext>
              </a:extLst>
            </p:cNvPr>
            <p:cNvSpPr/>
            <p:nvPr/>
          </p:nvSpPr>
          <p:spPr>
            <a:xfrm>
              <a:off x="5706768" y="5686146"/>
              <a:ext cx="2167430" cy="216743"/>
            </a:xfrm>
            <a:custGeom>
              <a:avLst/>
              <a:gdLst>
                <a:gd name="connsiteX0" fmla="*/ 0 w 2167430"/>
                <a:gd name="connsiteY0" fmla="*/ 0 h 216743"/>
                <a:gd name="connsiteX1" fmla="*/ 2167431 w 2167430"/>
                <a:gd name="connsiteY1" fmla="*/ 0 h 216743"/>
                <a:gd name="connsiteX2" fmla="*/ 2167431 w 2167430"/>
                <a:gd name="connsiteY2" fmla="*/ 216743 h 216743"/>
                <a:gd name="connsiteX3" fmla="*/ 0 w 2167430"/>
                <a:gd name="connsiteY3" fmla="*/ 216743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7430" h="216743">
                  <a:moveTo>
                    <a:pt x="0" y="0"/>
                  </a:moveTo>
                  <a:lnTo>
                    <a:pt x="2167431" y="0"/>
                  </a:lnTo>
                  <a:lnTo>
                    <a:pt x="2167431" y="216743"/>
                  </a:lnTo>
                  <a:lnTo>
                    <a:pt x="0" y="216743"/>
                  </a:lnTo>
                  <a:close/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F4ADF24-E705-4635-A573-3F17533A1B72}"/>
                </a:ext>
              </a:extLst>
            </p:cNvPr>
            <p:cNvSpPr/>
            <p:nvPr/>
          </p:nvSpPr>
          <p:spPr>
            <a:xfrm rot="5400000">
              <a:off x="5815140" y="5794517"/>
              <a:ext cx="216743" cy="7224"/>
            </a:xfrm>
            <a:custGeom>
              <a:avLst/>
              <a:gdLst>
                <a:gd name="connsiteX0" fmla="*/ 0 w 216743"/>
                <a:gd name="connsiteY0" fmla="*/ 0 h 7224"/>
                <a:gd name="connsiteX1" fmla="*/ 216743 w 216743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743" h="7224">
                  <a:moveTo>
                    <a:pt x="0" y="0"/>
                  </a:moveTo>
                  <a:lnTo>
                    <a:pt x="216743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D91AE1EF-8270-4B68-B0B7-7A36A2553650}"/>
                </a:ext>
              </a:extLst>
            </p:cNvPr>
            <p:cNvSpPr/>
            <p:nvPr/>
          </p:nvSpPr>
          <p:spPr>
            <a:xfrm rot="5400000">
              <a:off x="6031883" y="5794517"/>
              <a:ext cx="216743" cy="7224"/>
            </a:xfrm>
            <a:custGeom>
              <a:avLst/>
              <a:gdLst>
                <a:gd name="connsiteX0" fmla="*/ 0 w 216743"/>
                <a:gd name="connsiteY0" fmla="*/ 0 h 7224"/>
                <a:gd name="connsiteX1" fmla="*/ 216743 w 216743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743" h="7224">
                  <a:moveTo>
                    <a:pt x="0" y="0"/>
                  </a:moveTo>
                  <a:lnTo>
                    <a:pt x="216743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A89590F3-0A0D-4B67-B4F2-872101388E39}"/>
                </a:ext>
              </a:extLst>
            </p:cNvPr>
            <p:cNvSpPr/>
            <p:nvPr/>
          </p:nvSpPr>
          <p:spPr>
            <a:xfrm rot="5400000">
              <a:off x="6248626" y="5794517"/>
              <a:ext cx="216743" cy="7224"/>
            </a:xfrm>
            <a:custGeom>
              <a:avLst/>
              <a:gdLst>
                <a:gd name="connsiteX0" fmla="*/ 0 w 216743"/>
                <a:gd name="connsiteY0" fmla="*/ 0 h 7224"/>
                <a:gd name="connsiteX1" fmla="*/ 216743 w 216743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743" h="7224">
                  <a:moveTo>
                    <a:pt x="0" y="0"/>
                  </a:moveTo>
                  <a:lnTo>
                    <a:pt x="216743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3A141C4-E34B-4436-8D36-44D412F04725}"/>
                </a:ext>
              </a:extLst>
            </p:cNvPr>
            <p:cNvSpPr/>
            <p:nvPr/>
          </p:nvSpPr>
          <p:spPr>
            <a:xfrm rot="5400000">
              <a:off x="6465369" y="5794517"/>
              <a:ext cx="216743" cy="7224"/>
            </a:xfrm>
            <a:custGeom>
              <a:avLst/>
              <a:gdLst>
                <a:gd name="connsiteX0" fmla="*/ 0 w 216743"/>
                <a:gd name="connsiteY0" fmla="*/ 0 h 7224"/>
                <a:gd name="connsiteX1" fmla="*/ 216743 w 216743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743" h="7224">
                  <a:moveTo>
                    <a:pt x="0" y="0"/>
                  </a:moveTo>
                  <a:lnTo>
                    <a:pt x="216743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A073BDB-A25D-42B4-B7E8-A646DB7A042B}"/>
                </a:ext>
              </a:extLst>
            </p:cNvPr>
            <p:cNvSpPr/>
            <p:nvPr/>
          </p:nvSpPr>
          <p:spPr>
            <a:xfrm rot="5400000">
              <a:off x="6682112" y="5794517"/>
              <a:ext cx="216743" cy="7224"/>
            </a:xfrm>
            <a:custGeom>
              <a:avLst/>
              <a:gdLst>
                <a:gd name="connsiteX0" fmla="*/ 0 w 216743"/>
                <a:gd name="connsiteY0" fmla="*/ 0 h 7224"/>
                <a:gd name="connsiteX1" fmla="*/ 216743 w 216743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743" h="7224">
                  <a:moveTo>
                    <a:pt x="0" y="0"/>
                  </a:moveTo>
                  <a:lnTo>
                    <a:pt x="216743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2231170-D11A-4BDE-83C1-FC8C3B2E96C1}"/>
                </a:ext>
              </a:extLst>
            </p:cNvPr>
            <p:cNvSpPr/>
            <p:nvPr/>
          </p:nvSpPr>
          <p:spPr>
            <a:xfrm rot="5400000">
              <a:off x="6898855" y="5794517"/>
              <a:ext cx="216743" cy="7224"/>
            </a:xfrm>
            <a:custGeom>
              <a:avLst/>
              <a:gdLst>
                <a:gd name="connsiteX0" fmla="*/ 0 w 216743"/>
                <a:gd name="connsiteY0" fmla="*/ 0 h 7224"/>
                <a:gd name="connsiteX1" fmla="*/ 216743 w 216743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743" h="7224">
                  <a:moveTo>
                    <a:pt x="0" y="0"/>
                  </a:moveTo>
                  <a:lnTo>
                    <a:pt x="216743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B7BF0BE-ECEA-499F-BA46-4518B9B69374}"/>
                </a:ext>
              </a:extLst>
            </p:cNvPr>
            <p:cNvSpPr/>
            <p:nvPr/>
          </p:nvSpPr>
          <p:spPr>
            <a:xfrm rot="5400000">
              <a:off x="7115598" y="5794517"/>
              <a:ext cx="216743" cy="7224"/>
            </a:xfrm>
            <a:custGeom>
              <a:avLst/>
              <a:gdLst>
                <a:gd name="connsiteX0" fmla="*/ 0 w 216743"/>
                <a:gd name="connsiteY0" fmla="*/ 0 h 7224"/>
                <a:gd name="connsiteX1" fmla="*/ 216743 w 216743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743" h="7224">
                  <a:moveTo>
                    <a:pt x="0" y="0"/>
                  </a:moveTo>
                  <a:lnTo>
                    <a:pt x="216743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7155A79-0EE8-474D-85B2-C7E10EC30ECD}"/>
                </a:ext>
              </a:extLst>
            </p:cNvPr>
            <p:cNvSpPr/>
            <p:nvPr/>
          </p:nvSpPr>
          <p:spPr>
            <a:xfrm rot="5400000">
              <a:off x="7332341" y="5794517"/>
              <a:ext cx="216743" cy="7224"/>
            </a:xfrm>
            <a:custGeom>
              <a:avLst/>
              <a:gdLst>
                <a:gd name="connsiteX0" fmla="*/ 0 w 216743"/>
                <a:gd name="connsiteY0" fmla="*/ 0 h 7224"/>
                <a:gd name="connsiteX1" fmla="*/ 216743 w 216743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743" h="7224">
                  <a:moveTo>
                    <a:pt x="0" y="0"/>
                  </a:moveTo>
                  <a:lnTo>
                    <a:pt x="216743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B5095AB-CB36-4F9B-809D-0D08CAC80AD7}"/>
                </a:ext>
              </a:extLst>
            </p:cNvPr>
            <p:cNvSpPr/>
            <p:nvPr/>
          </p:nvSpPr>
          <p:spPr>
            <a:xfrm rot="5400000">
              <a:off x="7549084" y="5794517"/>
              <a:ext cx="216743" cy="7224"/>
            </a:xfrm>
            <a:custGeom>
              <a:avLst/>
              <a:gdLst>
                <a:gd name="connsiteX0" fmla="*/ 0 w 216743"/>
                <a:gd name="connsiteY0" fmla="*/ 0 h 7224"/>
                <a:gd name="connsiteX1" fmla="*/ 216743 w 216743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743" h="7224">
                  <a:moveTo>
                    <a:pt x="0" y="0"/>
                  </a:moveTo>
                  <a:lnTo>
                    <a:pt x="216743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148EC3FF-C45E-4671-807C-8553AD89160C}"/>
                </a:ext>
              </a:extLst>
            </p:cNvPr>
            <p:cNvSpPr txBox="1"/>
            <p:nvPr/>
          </p:nvSpPr>
          <p:spPr>
            <a:xfrm>
              <a:off x="5694801" y="5687387"/>
              <a:ext cx="233453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64131FA-A1EE-4E0F-BFD8-FCC5E63B2D4B}"/>
                </a:ext>
              </a:extLst>
            </p:cNvPr>
            <p:cNvSpPr txBox="1"/>
            <p:nvPr/>
          </p:nvSpPr>
          <p:spPr>
            <a:xfrm>
              <a:off x="5911544" y="5687387"/>
              <a:ext cx="233453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EE94F28B-711E-4D50-9CC8-E33C2A131C30}"/>
                </a:ext>
              </a:extLst>
            </p:cNvPr>
            <p:cNvSpPr txBox="1"/>
            <p:nvPr/>
          </p:nvSpPr>
          <p:spPr>
            <a:xfrm>
              <a:off x="6121062" y="5687387"/>
              <a:ext cx="247902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N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DE20589-3B1B-4EB1-89E7-9D45C77C992C}"/>
                </a:ext>
              </a:extLst>
            </p:cNvPr>
            <p:cNvSpPr txBox="1"/>
            <p:nvPr/>
          </p:nvSpPr>
          <p:spPr>
            <a:xfrm>
              <a:off x="6345030" y="5687387"/>
              <a:ext cx="233453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CE4C8AAF-F290-4CCE-8229-A523808DBD4D}"/>
                </a:ext>
              </a:extLst>
            </p:cNvPr>
            <p:cNvSpPr txBox="1"/>
            <p:nvPr/>
          </p:nvSpPr>
          <p:spPr>
            <a:xfrm>
              <a:off x="6554548" y="5687387"/>
              <a:ext cx="247902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N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279B6AFF-41F4-4AEA-B8A9-4A55BAB7DA1F}"/>
                </a:ext>
              </a:extLst>
            </p:cNvPr>
            <p:cNvSpPr txBox="1"/>
            <p:nvPr/>
          </p:nvSpPr>
          <p:spPr>
            <a:xfrm>
              <a:off x="6771291" y="5687387"/>
              <a:ext cx="247902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N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0E628F99-5A4C-441E-BBD5-9383AAEC4CD1}"/>
                </a:ext>
              </a:extLst>
            </p:cNvPr>
            <p:cNvSpPr txBox="1"/>
            <p:nvPr/>
          </p:nvSpPr>
          <p:spPr>
            <a:xfrm>
              <a:off x="6995259" y="5687387"/>
              <a:ext cx="233453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F883C7D4-A8A2-467F-9857-3B748B243CE1}"/>
                </a:ext>
              </a:extLst>
            </p:cNvPr>
            <p:cNvSpPr txBox="1"/>
            <p:nvPr/>
          </p:nvSpPr>
          <p:spPr>
            <a:xfrm>
              <a:off x="7204777" y="5687387"/>
              <a:ext cx="247902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N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75ABB9BA-E3DA-471F-9A3F-980885A23144}"/>
                </a:ext>
              </a:extLst>
            </p:cNvPr>
            <p:cNvSpPr txBox="1"/>
            <p:nvPr/>
          </p:nvSpPr>
          <p:spPr>
            <a:xfrm>
              <a:off x="7428745" y="5687387"/>
              <a:ext cx="233453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8B09CEA-4808-4913-9B7D-4FD33CD51AC4}"/>
                </a:ext>
              </a:extLst>
            </p:cNvPr>
            <p:cNvSpPr txBox="1"/>
            <p:nvPr/>
          </p:nvSpPr>
          <p:spPr>
            <a:xfrm>
              <a:off x="7638263" y="5687387"/>
              <a:ext cx="247902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N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71952149-612E-47DA-B95E-B847D6A817C2}"/>
                </a:ext>
              </a:extLst>
            </p:cNvPr>
            <p:cNvSpPr txBox="1"/>
            <p:nvPr/>
          </p:nvSpPr>
          <p:spPr>
            <a:xfrm>
              <a:off x="6099388" y="5434520"/>
              <a:ext cx="1374966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Global History Register (GHR)</a:t>
              </a: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CEDA9F3-0D0D-4C24-9EF4-257FFB89B52A}"/>
                </a:ext>
              </a:extLst>
            </p:cNvPr>
            <p:cNvSpPr/>
            <p:nvPr/>
          </p:nvSpPr>
          <p:spPr>
            <a:xfrm>
              <a:off x="5706768" y="3012982"/>
              <a:ext cx="2167430" cy="7224"/>
            </a:xfrm>
            <a:custGeom>
              <a:avLst/>
              <a:gdLst>
                <a:gd name="connsiteX0" fmla="*/ 0 w 2167430"/>
                <a:gd name="connsiteY0" fmla="*/ 0 h 7224"/>
                <a:gd name="connsiteX1" fmla="*/ 0 w 2167430"/>
                <a:gd name="connsiteY1" fmla="*/ 0 h 7224"/>
                <a:gd name="connsiteX2" fmla="*/ 2167431 w 2167430"/>
                <a:gd name="connsiteY2" fmla="*/ 0 h 7224"/>
                <a:gd name="connsiteX3" fmla="*/ 2167431 w 2167430"/>
                <a:gd name="connsiteY3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7430" h="7224">
                  <a:moveTo>
                    <a:pt x="0" y="0"/>
                  </a:moveTo>
                  <a:lnTo>
                    <a:pt x="0" y="0"/>
                  </a:lnTo>
                  <a:lnTo>
                    <a:pt x="2167431" y="0"/>
                  </a:lnTo>
                  <a:lnTo>
                    <a:pt x="2167431" y="0"/>
                  </a:lnTo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7E856B8-1B9A-4EFF-86A8-4F1D5F2D77DB}"/>
                </a:ext>
              </a:extLst>
            </p:cNvPr>
            <p:cNvSpPr/>
            <p:nvPr/>
          </p:nvSpPr>
          <p:spPr>
            <a:xfrm>
              <a:off x="5706768" y="3012982"/>
              <a:ext cx="2167430" cy="216743"/>
            </a:xfrm>
            <a:custGeom>
              <a:avLst/>
              <a:gdLst>
                <a:gd name="connsiteX0" fmla="*/ 0 w 2167430"/>
                <a:gd name="connsiteY0" fmla="*/ 0 h 216743"/>
                <a:gd name="connsiteX1" fmla="*/ 0 w 2167430"/>
                <a:gd name="connsiteY1" fmla="*/ 216743 h 216743"/>
                <a:gd name="connsiteX2" fmla="*/ 2167431 w 2167430"/>
                <a:gd name="connsiteY2" fmla="*/ 216743 h 216743"/>
                <a:gd name="connsiteX3" fmla="*/ 2167431 w 2167430"/>
                <a:gd name="connsiteY3" fmla="*/ 0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7430" h="216743">
                  <a:moveTo>
                    <a:pt x="0" y="0"/>
                  </a:moveTo>
                  <a:lnTo>
                    <a:pt x="0" y="216743"/>
                  </a:lnTo>
                  <a:lnTo>
                    <a:pt x="2167431" y="216743"/>
                  </a:lnTo>
                  <a:lnTo>
                    <a:pt x="2167431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4B09443-B208-494F-ADF2-B3067997924B}"/>
                </a:ext>
              </a:extLst>
            </p:cNvPr>
            <p:cNvSpPr txBox="1"/>
            <p:nvPr/>
          </p:nvSpPr>
          <p:spPr>
            <a:xfrm>
              <a:off x="6352255" y="2725232"/>
              <a:ext cx="869232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Program Counter</a:t>
              </a: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F2883A8-DBA5-41D5-8935-E50BC60B4CD6}"/>
                </a:ext>
              </a:extLst>
            </p:cNvPr>
            <p:cNvSpPr/>
            <p:nvPr/>
          </p:nvSpPr>
          <p:spPr>
            <a:xfrm>
              <a:off x="8524428" y="4494059"/>
              <a:ext cx="387464" cy="7224"/>
            </a:xfrm>
            <a:custGeom>
              <a:avLst/>
              <a:gdLst>
                <a:gd name="connsiteX0" fmla="*/ 0 w 387464"/>
                <a:gd name="connsiteY0" fmla="*/ 0 h 7224"/>
                <a:gd name="connsiteX1" fmla="*/ 387464 w 387464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7464" h="7224">
                  <a:moveTo>
                    <a:pt x="0" y="0"/>
                  </a:moveTo>
                  <a:lnTo>
                    <a:pt x="387464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2EAB2217-9B0B-473C-B189-E92CC3431367}"/>
                </a:ext>
              </a:extLst>
            </p:cNvPr>
            <p:cNvSpPr/>
            <p:nvPr/>
          </p:nvSpPr>
          <p:spPr>
            <a:xfrm>
              <a:off x="8899249" y="4468772"/>
              <a:ext cx="50573" cy="50573"/>
            </a:xfrm>
            <a:custGeom>
              <a:avLst/>
              <a:gdLst>
                <a:gd name="connsiteX0" fmla="*/ 50573 w 50573"/>
                <a:gd name="connsiteY0" fmla="*/ 25287 h 50573"/>
                <a:gd name="connsiteX1" fmla="*/ 0 w 50573"/>
                <a:gd name="connsiteY1" fmla="*/ 50573 h 50573"/>
                <a:gd name="connsiteX2" fmla="*/ 12643 w 50573"/>
                <a:gd name="connsiteY2" fmla="*/ 25287 h 50573"/>
                <a:gd name="connsiteX3" fmla="*/ 0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50573" y="25287"/>
                  </a:moveTo>
                  <a:lnTo>
                    <a:pt x="0" y="50573"/>
                  </a:lnTo>
                  <a:lnTo>
                    <a:pt x="12643" y="25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A53C194-36EC-4752-AD85-C5919D6BF9BF}"/>
                </a:ext>
              </a:extLst>
            </p:cNvPr>
            <p:cNvSpPr/>
            <p:nvPr/>
          </p:nvSpPr>
          <p:spPr>
            <a:xfrm>
              <a:off x="8199313" y="4349564"/>
              <a:ext cx="325114" cy="288990"/>
            </a:xfrm>
            <a:custGeom>
              <a:avLst/>
              <a:gdLst>
                <a:gd name="connsiteX0" fmla="*/ 325115 w 325114"/>
                <a:gd name="connsiteY0" fmla="*/ 144495 h 288990"/>
                <a:gd name="connsiteX1" fmla="*/ 162557 w 325114"/>
                <a:gd name="connsiteY1" fmla="*/ 288991 h 288990"/>
                <a:gd name="connsiteX2" fmla="*/ 0 w 325114"/>
                <a:gd name="connsiteY2" fmla="*/ 144495 h 288990"/>
                <a:gd name="connsiteX3" fmla="*/ 162557 w 325114"/>
                <a:gd name="connsiteY3" fmla="*/ 0 h 288990"/>
                <a:gd name="connsiteX4" fmla="*/ 325115 w 325114"/>
                <a:gd name="connsiteY4" fmla="*/ 144495 h 28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14" h="288990">
                  <a:moveTo>
                    <a:pt x="325115" y="144495"/>
                  </a:moveTo>
                  <a:cubicBezTo>
                    <a:pt x="325115" y="224298"/>
                    <a:pt x="252335" y="288991"/>
                    <a:pt x="162557" y="288991"/>
                  </a:cubicBezTo>
                  <a:cubicBezTo>
                    <a:pt x="72779" y="288991"/>
                    <a:pt x="0" y="224298"/>
                    <a:pt x="0" y="144495"/>
                  </a:cubicBezTo>
                  <a:cubicBezTo>
                    <a:pt x="0" y="64693"/>
                    <a:pt x="72779" y="0"/>
                    <a:pt x="162557" y="0"/>
                  </a:cubicBezTo>
                  <a:cubicBezTo>
                    <a:pt x="252335" y="0"/>
                    <a:pt x="325115" y="64693"/>
                    <a:pt x="325115" y="144495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AC1176D3-AC8A-4ABF-88BB-B21C19A3F6B0}"/>
                </a:ext>
              </a:extLst>
            </p:cNvPr>
            <p:cNvSpPr/>
            <p:nvPr/>
          </p:nvSpPr>
          <p:spPr>
            <a:xfrm>
              <a:off x="8199313" y="4494059"/>
              <a:ext cx="325114" cy="7224"/>
            </a:xfrm>
            <a:custGeom>
              <a:avLst/>
              <a:gdLst>
                <a:gd name="connsiteX0" fmla="*/ 0 w 325114"/>
                <a:gd name="connsiteY0" fmla="*/ 0 h 7224"/>
                <a:gd name="connsiteX1" fmla="*/ 325115 w 325114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114" h="7224">
                  <a:moveTo>
                    <a:pt x="0" y="0"/>
                  </a:moveTo>
                  <a:lnTo>
                    <a:pt x="325115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9821D75-5F36-4B35-8DA0-4653C218A3A6}"/>
                </a:ext>
              </a:extLst>
            </p:cNvPr>
            <p:cNvSpPr/>
            <p:nvPr/>
          </p:nvSpPr>
          <p:spPr>
            <a:xfrm>
              <a:off x="8361871" y="4349564"/>
              <a:ext cx="7224" cy="288990"/>
            </a:xfrm>
            <a:custGeom>
              <a:avLst/>
              <a:gdLst>
                <a:gd name="connsiteX0" fmla="*/ 0 w 7224"/>
                <a:gd name="connsiteY0" fmla="*/ 0 h 288990"/>
                <a:gd name="connsiteX1" fmla="*/ 0 w 7224"/>
                <a:gd name="connsiteY1" fmla="*/ 288991 h 28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4" h="288990">
                  <a:moveTo>
                    <a:pt x="0" y="0"/>
                  </a:moveTo>
                  <a:lnTo>
                    <a:pt x="0" y="288991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5FF9179-647C-4243-9946-5D236314EB46}"/>
                </a:ext>
              </a:extLst>
            </p:cNvPr>
            <p:cNvSpPr/>
            <p:nvPr/>
          </p:nvSpPr>
          <p:spPr>
            <a:xfrm>
              <a:off x="7874199" y="3121353"/>
              <a:ext cx="487671" cy="1182188"/>
            </a:xfrm>
            <a:custGeom>
              <a:avLst/>
              <a:gdLst>
                <a:gd name="connsiteX0" fmla="*/ 0 w 487671"/>
                <a:gd name="connsiteY0" fmla="*/ 0 h 1182188"/>
                <a:gd name="connsiteX1" fmla="*/ 487672 w 487671"/>
                <a:gd name="connsiteY1" fmla="*/ 0 h 1182188"/>
                <a:gd name="connsiteX2" fmla="*/ 487672 w 487671"/>
                <a:gd name="connsiteY2" fmla="*/ 1182189 h 11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71" h="1182188">
                  <a:moveTo>
                    <a:pt x="0" y="0"/>
                  </a:moveTo>
                  <a:lnTo>
                    <a:pt x="487672" y="0"/>
                  </a:lnTo>
                  <a:lnTo>
                    <a:pt x="487672" y="1182189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118EE9E-C349-4A30-ABCD-5056165A88FD}"/>
                </a:ext>
              </a:extLst>
            </p:cNvPr>
            <p:cNvSpPr/>
            <p:nvPr/>
          </p:nvSpPr>
          <p:spPr>
            <a:xfrm>
              <a:off x="8336584" y="4290899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E31531F-8537-45CC-B305-81C2E0ED37C4}"/>
                </a:ext>
              </a:extLst>
            </p:cNvPr>
            <p:cNvSpPr/>
            <p:nvPr/>
          </p:nvSpPr>
          <p:spPr>
            <a:xfrm>
              <a:off x="7874199" y="4684576"/>
              <a:ext cx="487671" cy="1109941"/>
            </a:xfrm>
            <a:custGeom>
              <a:avLst/>
              <a:gdLst>
                <a:gd name="connsiteX0" fmla="*/ 0 w 487671"/>
                <a:gd name="connsiteY0" fmla="*/ 1109941 h 1109941"/>
                <a:gd name="connsiteX1" fmla="*/ 487672 w 487671"/>
                <a:gd name="connsiteY1" fmla="*/ 1109941 h 1109941"/>
                <a:gd name="connsiteX2" fmla="*/ 487672 w 487671"/>
                <a:gd name="connsiteY2" fmla="*/ 0 h 110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71" h="1109941">
                  <a:moveTo>
                    <a:pt x="0" y="1109941"/>
                  </a:moveTo>
                  <a:lnTo>
                    <a:pt x="487672" y="1109941"/>
                  </a:lnTo>
                  <a:lnTo>
                    <a:pt x="487672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B06A1B9-5C2E-4CB6-8D11-A857B38EA82F}"/>
                </a:ext>
              </a:extLst>
            </p:cNvPr>
            <p:cNvSpPr/>
            <p:nvPr/>
          </p:nvSpPr>
          <p:spPr>
            <a:xfrm>
              <a:off x="8336584" y="4646646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FA3D9B4-F076-4E0D-A435-A7ED7EFC4D89}"/>
                </a:ext>
              </a:extLst>
            </p:cNvPr>
            <p:cNvSpPr/>
            <p:nvPr/>
          </p:nvSpPr>
          <p:spPr>
            <a:xfrm>
              <a:off x="10619611" y="4494059"/>
              <a:ext cx="1326684" cy="7224"/>
            </a:xfrm>
            <a:custGeom>
              <a:avLst/>
              <a:gdLst>
                <a:gd name="connsiteX0" fmla="*/ 0 w 1326684"/>
                <a:gd name="connsiteY0" fmla="*/ 0 h 7224"/>
                <a:gd name="connsiteX1" fmla="*/ 1326684 w 1326684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6684" h="7224">
                  <a:moveTo>
                    <a:pt x="0" y="0"/>
                  </a:moveTo>
                  <a:lnTo>
                    <a:pt x="1326684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DE1993D-E279-4304-941C-CD15567F7D97}"/>
                </a:ext>
              </a:extLst>
            </p:cNvPr>
            <p:cNvSpPr/>
            <p:nvPr/>
          </p:nvSpPr>
          <p:spPr>
            <a:xfrm>
              <a:off x="11933651" y="4468772"/>
              <a:ext cx="50573" cy="50573"/>
            </a:xfrm>
            <a:custGeom>
              <a:avLst/>
              <a:gdLst>
                <a:gd name="connsiteX0" fmla="*/ 50573 w 50573"/>
                <a:gd name="connsiteY0" fmla="*/ 25287 h 50573"/>
                <a:gd name="connsiteX1" fmla="*/ 0 w 50573"/>
                <a:gd name="connsiteY1" fmla="*/ 50573 h 50573"/>
                <a:gd name="connsiteX2" fmla="*/ 12643 w 50573"/>
                <a:gd name="connsiteY2" fmla="*/ 25287 h 50573"/>
                <a:gd name="connsiteX3" fmla="*/ 0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50573" y="25287"/>
                  </a:moveTo>
                  <a:lnTo>
                    <a:pt x="0" y="50573"/>
                  </a:lnTo>
                  <a:lnTo>
                    <a:pt x="12643" y="25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3191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dirty="0"/>
              <a:t>Static vs Dynamic</a:t>
            </a:r>
          </a:p>
          <a:p>
            <a:pPr lvl="2"/>
            <a:r>
              <a:rPr lang="en-US" dirty="0"/>
              <a:t>One-Level vs Two-level</a:t>
            </a:r>
          </a:p>
          <a:p>
            <a:pPr lvl="2"/>
            <a:r>
              <a:rPr lang="en-US" dirty="0"/>
              <a:t>Local vs Global</a:t>
            </a:r>
          </a:p>
          <a:p>
            <a:pPr lvl="2"/>
            <a:r>
              <a:rPr lang="en-US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b="1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0B5F-304A-4445-A17A-FFB5BFA3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Consists of multiple different branch prediction mechanisms</a:t>
            </a:r>
          </a:p>
          <a:p>
            <a:r>
              <a:rPr lang="en-US" dirty="0"/>
              <a:t>Prediction is based on:</a:t>
            </a:r>
          </a:p>
          <a:p>
            <a:pPr lvl="1"/>
            <a:r>
              <a:rPr lang="en-US" dirty="0"/>
              <a:t>Prediction mechanism that has had highest accuracy in the past</a:t>
            </a:r>
          </a:p>
          <a:p>
            <a:pPr lvl="1"/>
            <a:r>
              <a:rPr lang="en-US" dirty="0"/>
              <a:t>Combined output of all implemented prediction mechanisms</a:t>
            </a:r>
          </a:p>
          <a:p>
            <a:pPr marL="609584" lvl="1" indent="0">
              <a:buNone/>
            </a:pPr>
            <a:endParaRPr lang="en-US" sz="1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3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BC886-E60D-416F-AB90-6BEF5AD51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 far, we have been implicitly focusing on direct conditional branch predictions</a:t>
            </a:r>
          </a:p>
          <a:p>
            <a:pPr lvl="1"/>
            <a:r>
              <a:rPr lang="en-US" dirty="0"/>
              <a:t>Taken / Not taken</a:t>
            </a:r>
          </a:p>
          <a:p>
            <a:pPr lvl="1"/>
            <a:r>
              <a:rPr lang="en-US" dirty="0"/>
              <a:t>Question: </a:t>
            </a:r>
            <a:r>
              <a:rPr lang="en-US" b="1" dirty="0"/>
              <a:t>IF</a:t>
            </a:r>
            <a:r>
              <a:rPr lang="en-US" dirty="0"/>
              <a:t> – to branch or not to branch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5D616-B9B0-440C-98D1-E67B8598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629976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BC886-E60D-416F-AB90-6BEF5AD51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 far, we have been implicitly focusing on direct conditional branch predictions</a:t>
            </a:r>
          </a:p>
          <a:p>
            <a:pPr lvl="1"/>
            <a:r>
              <a:rPr lang="en-US" dirty="0"/>
              <a:t>Taken / Not taken</a:t>
            </a:r>
          </a:p>
          <a:p>
            <a:pPr lvl="1"/>
            <a:r>
              <a:rPr lang="en-US" dirty="0"/>
              <a:t>Question: </a:t>
            </a:r>
            <a:r>
              <a:rPr lang="en-US" b="1" dirty="0"/>
              <a:t>IF</a:t>
            </a:r>
            <a:r>
              <a:rPr lang="en-US" dirty="0"/>
              <a:t> – to branch or not to branch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What is the address of a next instruction when the branch is taken?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5D616-B9B0-440C-98D1-E67B8598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7954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5A3D-1673-4EC1-AB87-FAB961A0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7698C-939B-41A7-8B78-56B8C60E6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Theory</a:t>
            </a:r>
          </a:p>
          <a:p>
            <a:pPr lvl="1"/>
            <a:r>
              <a:rPr lang="en-US" dirty="0"/>
              <a:t>Quick AMD microarchitecture overview</a:t>
            </a:r>
          </a:p>
          <a:p>
            <a:pPr lvl="1"/>
            <a:r>
              <a:rPr lang="en-US" dirty="0"/>
              <a:t>Branch predictors</a:t>
            </a:r>
          </a:p>
          <a:p>
            <a:pPr lvl="2"/>
            <a:r>
              <a:rPr lang="en-US" dirty="0"/>
              <a:t>Basic introduction</a:t>
            </a:r>
          </a:p>
          <a:p>
            <a:pPr lvl="2"/>
            <a:r>
              <a:rPr lang="en-US" dirty="0"/>
              <a:t>Purpose</a:t>
            </a:r>
          </a:p>
          <a:p>
            <a:pPr lvl="2"/>
            <a:r>
              <a:rPr lang="en-US" dirty="0"/>
              <a:t>Building blocks and functionality</a:t>
            </a:r>
          </a:p>
          <a:p>
            <a:pPr lvl="1"/>
            <a:r>
              <a:rPr lang="en-US" dirty="0"/>
              <a:t>Straight-Line Speculation (SLS)</a:t>
            </a:r>
          </a:p>
          <a:p>
            <a:pPr lvl="2"/>
            <a:r>
              <a:rPr lang="en-US" dirty="0"/>
              <a:t>Basic introduction</a:t>
            </a:r>
          </a:p>
          <a:p>
            <a:pPr lvl="2"/>
            <a:r>
              <a:rPr lang="en-US" dirty="0"/>
              <a:t>Root cause mechanics</a:t>
            </a:r>
          </a:p>
          <a:p>
            <a:pPr lvl="2"/>
            <a:r>
              <a:rPr lang="en-US" dirty="0"/>
              <a:t>Types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70E29-9261-479B-971F-2B49BACB1C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Practice</a:t>
            </a:r>
          </a:p>
          <a:p>
            <a:pPr lvl="1"/>
            <a:r>
              <a:rPr lang="en-US" dirty="0"/>
              <a:t>CVE-2021-26341: a new unexpected type of SLS</a:t>
            </a:r>
          </a:p>
          <a:p>
            <a:pPr lvl="2"/>
            <a:r>
              <a:rPr lang="en-US" dirty="0"/>
              <a:t>Basic introduction</a:t>
            </a:r>
          </a:p>
          <a:p>
            <a:pPr lvl="2"/>
            <a:r>
              <a:rPr lang="en-US" dirty="0"/>
              <a:t>Speculation window and its limitations</a:t>
            </a:r>
          </a:p>
          <a:p>
            <a:pPr lvl="2"/>
            <a:r>
              <a:rPr lang="en-US" dirty="0"/>
              <a:t>SLS gadgets</a:t>
            </a:r>
          </a:p>
          <a:p>
            <a:pPr lvl="2"/>
            <a:r>
              <a:rPr lang="en-US" dirty="0"/>
              <a:t>Store-to-Load Forwarding (STLF)</a:t>
            </a:r>
          </a:p>
          <a:p>
            <a:pPr lvl="1"/>
            <a:r>
              <a:rPr lang="en-US" dirty="0"/>
              <a:t>SLS mitigations</a:t>
            </a:r>
          </a:p>
          <a:p>
            <a:pPr lvl="1"/>
            <a:r>
              <a:rPr lang="en-US" dirty="0"/>
              <a:t>Spectre v1: Fall-thru speculation of conditional branches</a:t>
            </a:r>
          </a:p>
          <a:p>
            <a:pPr lvl="2"/>
            <a:r>
              <a:rPr lang="en-US" dirty="0"/>
              <a:t>Bounds check latency related out-of-bound array access?</a:t>
            </a:r>
          </a:p>
          <a:p>
            <a:pPr lvl="2"/>
            <a:r>
              <a:rPr lang="en-US" dirty="0"/>
              <a:t>Branch predictor involvement</a:t>
            </a:r>
          </a:p>
          <a:p>
            <a:pPr lvl="2"/>
            <a:r>
              <a:rPr lang="en-US" dirty="0"/>
              <a:t>Speculation window and its limitations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03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BC886-E60D-416F-AB90-6BEF5AD51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 far, we have been implicitly focusing on direct conditional branch predictions</a:t>
            </a:r>
          </a:p>
          <a:p>
            <a:pPr lvl="1"/>
            <a:r>
              <a:rPr lang="en-US" dirty="0"/>
              <a:t>Taken / Not taken</a:t>
            </a:r>
          </a:p>
          <a:p>
            <a:pPr lvl="1"/>
            <a:r>
              <a:rPr lang="en-US" dirty="0"/>
              <a:t>Question: </a:t>
            </a:r>
            <a:r>
              <a:rPr lang="en-US" b="1" dirty="0"/>
              <a:t>IF</a:t>
            </a:r>
            <a:r>
              <a:rPr lang="en-US" dirty="0"/>
              <a:t> – to branch or not to branch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What is the address of a next instruction when the branch is taken?</a:t>
            </a:r>
            <a:endParaRPr lang="en-US" dirty="0"/>
          </a:p>
          <a:p>
            <a:r>
              <a:rPr lang="en-US" dirty="0"/>
              <a:t>What about other branch types?</a:t>
            </a:r>
          </a:p>
          <a:p>
            <a:pPr lvl="1"/>
            <a:r>
              <a:rPr lang="en-US" dirty="0"/>
              <a:t>Do they need a branch predictor too?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5D616-B9B0-440C-98D1-E67B8598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3640333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BC886-E60D-416F-AB90-6BEF5AD51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 far, we have been implicitly focusing on direct conditional branch predictions</a:t>
            </a:r>
          </a:p>
          <a:p>
            <a:pPr lvl="1"/>
            <a:r>
              <a:rPr lang="en-US" dirty="0"/>
              <a:t>Taken / Not taken</a:t>
            </a:r>
          </a:p>
          <a:p>
            <a:pPr lvl="1"/>
            <a:r>
              <a:rPr lang="en-US" dirty="0"/>
              <a:t>Question: </a:t>
            </a:r>
            <a:r>
              <a:rPr lang="en-US" b="1" dirty="0"/>
              <a:t>IF</a:t>
            </a:r>
            <a:r>
              <a:rPr lang="en-US" dirty="0"/>
              <a:t> – to branch or not to branch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What is the address of a next instruction when the branch is taken?</a:t>
            </a:r>
            <a:endParaRPr lang="en-US" dirty="0"/>
          </a:p>
          <a:p>
            <a:r>
              <a:rPr lang="en-US" dirty="0"/>
              <a:t>What about other branch types?</a:t>
            </a:r>
          </a:p>
          <a:p>
            <a:pPr lvl="1"/>
            <a:r>
              <a:rPr lang="en-US" dirty="0"/>
              <a:t>Do they need a branch predictor too?</a:t>
            </a:r>
          </a:p>
          <a:p>
            <a:pPr lvl="2"/>
            <a:r>
              <a:rPr lang="en-US" dirty="0"/>
              <a:t>Yes, they do!</a:t>
            </a:r>
          </a:p>
          <a:p>
            <a:pPr lvl="2"/>
            <a:r>
              <a:rPr lang="en-US" dirty="0"/>
              <a:t>Question: </a:t>
            </a:r>
            <a:r>
              <a:rPr lang="en-US" b="1" dirty="0"/>
              <a:t>Where-to – what is the address of the next instruction?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5D616-B9B0-440C-98D1-E67B8598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3658675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BC886-E60D-416F-AB90-6BEF5AD51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Another important BPU component:</a:t>
            </a:r>
          </a:p>
          <a:p>
            <a:pPr lvl="1"/>
            <a:r>
              <a:rPr lang="en-US" dirty="0"/>
              <a:t>Branch Target Buffer (BTB)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5D616-B9B0-440C-98D1-E67B8598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– branch target buffer</a:t>
            </a:r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6AED7981-1AA4-46E2-92DA-513DDFEB13C4}"/>
              </a:ext>
            </a:extLst>
          </p:cNvPr>
          <p:cNvGrpSpPr/>
          <p:nvPr/>
        </p:nvGrpSpPr>
        <p:grpSpPr>
          <a:xfrm>
            <a:off x="6895926" y="1561062"/>
            <a:ext cx="2658520" cy="4767688"/>
            <a:chOff x="6895926" y="1561062"/>
            <a:chExt cx="2658520" cy="476768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338D329-122E-4572-825B-31B85DD0B6CF}"/>
                </a:ext>
              </a:extLst>
            </p:cNvPr>
            <p:cNvSpPr/>
            <p:nvPr/>
          </p:nvSpPr>
          <p:spPr>
            <a:xfrm>
              <a:off x="6895926" y="1823463"/>
              <a:ext cx="2045836" cy="3735875"/>
            </a:xfrm>
            <a:custGeom>
              <a:avLst/>
              <a:gdLst>
                <a:gd name="connsiteX0" fmla="*/ 1983572 w 2045836"/>
                <a:gd name="connsiteY0" fmla="*/ 0 h 3735875"/>
                <a:gd name="connsiteX1" fmla="*/ 2045837 w 2045836"/>
                <a:gd name="connsiteY1" fmla="*/ 62265 h 3735875"/>
                <a:gd name="connsiteX2" fmla="*/ 2045837 w 2045836"/>
                <a:gd name="connsiteY2" fmla="*/ 3673611 h 3735875"/>
                <a:gd name="connsiteX3" fmla="*/ 1983572 w 2045836"/>
                <a:gd name="connsiteY3" fmla="*/ 3735876 h 3735875"/>
                <a:gd name="connsiteX4" fmla="*/ 62265 w 2045836"/>
                <a:gd name="connsiteY4" fmla="*/ 3735876 h 3735875"/>
                <a:gd name="connsiteX5" fmla="*/ 0 w 2045836"/>
                <a:gd name="connsiteY5" fmla="*/ 3673611 h 3735875"/>
                <a:gd name="connsiteX6" fmla="*/ 0 w 2045836"/>
                <a:gd name="connsiteY6" fmla="*/ 62265 h 3735875"/>
                <a:gd name="connsiteX7" fmla="*/ 62265 w 2045836"/>
                <a:gd name="connsiteY7" fmla="*/ 0 h 373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836" h="3735875">
                  <a:moveTo>
                    <a:pt x="1983572" y="0"/>
                  </a:moveTo>
                  <a:cubicBezTo>
                    <a:pt x="2017960" y="0"/>
                    <a:pt x="2045837" y="27877"/>
                    <a:pt x="2045837" y="62265"/>
                  </a:cubicBezTo>
                  <a:lnTo>
                    <a:pt x="2045837" y="3673611"/>
                  </a:lnTo>
                  <a:cubicBezTo>
                    <a:pt x="2045837" y="3707999"/>
                    <a:pt x="2017960" y="3735876"/>
                    <a:pt x="1983572" y="3735876"/>
                  </a:cubicBezTo>
                  <a:lnTo>
                    <a:pt x="62265" y="3735876"/>
                  </a:lnTo>
                  <a:cubicBezTo>
                    <a:pt x="27877" y="3735876"/>
                    <a:pt x="0" y="3707999"/>
                    <a:pt x="0" y="3673611"/>
                  </a:cubicBezTo>
                  <a:lnTo>
                    <a:pt x="0" y="62265"/>
                  </a:lnTo>
                  <a:cubicBezTo>
                    <a:pt x="0" y="27877"/>
                    <a:pt x="27877" y="0"/>
                    <a:pt x="62265" y="0"/>
                  </a:cubicBezTo>
                  <a:close/>
                </a:path>
              </a:pathLst>
            </a:custGeom>
            <a:noFill/>
            <a:ln w="1778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3327CE-6262-4C33-8C38-501E013946E5}"/>
                </a:ext>
              </a:extLst>
            </p:cNvPr>
            <p:cNvSpPr/>
            <p:nvPr/>
          </p:nvSpPr>
          <p:spPr>
            <a:xfrm>
              <a:off x="6895926" y="2001361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C0E66E-214E-4552-AB2A-1DF9F37182ED}"/>
                </a:ext>
              </a:extLst>
            </p:cNvPr>
            <p:cNvSpPr/>
            <p:nvPr/>
          </p:nvSpPr>
          <p:spPr>
            <a:xfrm>
              <a:off x="6895926" y="217926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5457981-0AFC-47FA-9CE9-396F56645EFA}"/>
                </a:ext>
              </a:extLst>
            </p:cNvPr>
            <p:cNvSpPr/>
            <p:nvPr/>
          </p:nvSpPr>
          <p:spPr>
            <a:xfrm>
              <a:off x="6895926" y="235715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9462C9-9162-43C3-9BAC-F6CED8D56B4D}"/>
                </a:ext>
              </a:extLst>
            </p:cNvPr>
            <p:cNvSpPr/>
            <p:nvPr/>
          </p:nvSpPr>
          <p:spPr>
            <a:xfrm>
              <a:off x="6895926" y="2535058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7EAE31-964E-404D-B742-443953504279}"/>
                </a:ext>
              </a:extLst>
            </p:cNvPr>
            <p:cNvSpPr/>
            <p:nvPr/>
          </p:nvSpPr>
          <p:spPr>
            <a:xfrm>
              <a:off x="6895926" y="2712957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CF2F44-915F-4DF8-951D-41CDC045485F}"/>
                </a:ext>
              </a:extLst>
            </p:cNvPr>
            <p:cNvSpPr/>
            <p:nvPr/>
          </p:nvSpPr>
          <p:spPr>
            <a:xfrm>
              <a:off x="6895926" y="2890856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41A604A-E370-4FFF-93C6-5E9EDCEBB6CF}"/>
                </a:ext>
              </a:extLst>
            </p:cNvPr>
            <p:cNvSpPr/>
            <p:nvPr/>
          </p:nvSpPr>
          <p:spPr>
            <a:xfrm>
              <a:off x="6895926" y="3068754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6AF16A-82C6-42CE-9799-B2607E681999}"/>
                </a:ext>
              </a:extLst>
            </p:cNvPr>
            <p:cNvSpPr/>
            <p:nvPr/>
          </p:nvSpPr>
          <p:spPr>
            <a:xfrm>
              <a:off x="6895926" y="3246653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FF488A1-83F7-4477-A8F0-DB8E04D0690C}"/>
                </a:ext>
              </a:extLst>
            </p:cNvPr>
            <p:cNvSpPr/>
            <p:nvPr/>
          </p:nvSpPr>
          <p:spPr>
            <a:xfrm>
              <a:off x="6895926" y="3424552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D7A7BE-1EFA-4BA3-86DD-903FE72B1E9F}"/>
                </a:ext>
              </a:extLst>
            </p:cNvPr>
            <p:cNvSpPr/>
            <p:nvPr/>
          </p:nvSpPr>
          <p:spPr>
            <a:xfrm>
              <a:off x="6895926" y="3602451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EC50C2-DD3E-480D-97D4-3CB7AD9EC45D}"/>
                </a:ext>
              </a:extLst>
            </p:cNvPr>
            <p:cNvSpPr/>
            <p:nvPr/>
          </p:nvSpPr>
          <p:spPr>
            <a:xfrm>
              <a:off x="6895926" y="378035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F4088F-CDE3-445A-A1A1-6CF21313F72B}"/>
                </a:ext>
              </a:extLst>
            </p:cNvPr>
            <p:cNvSpPr/>
            <p:nvPr/>
          </p:nvSpPr>
          <p:spPr>
            <a:xfrm>
              <a:off x="6895926" y="395824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C5B8BB3-DE50-4493-9D83-2B4F49D62844}"/>
                </a:ext>
              </a:extLst>
            </p:cNvPr>
            <p:cNvSpPr/>
            <p:nvPr/>
          </p:nvSpPr>
          <p:spPr>
            <a:xfrm>
              <a:off x="6895926" y="4136147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147986-127E-45F0-8C80-6B8395388729}"/>
                </a:ext>
              </a:extLst>
            </p:cNvPr>
            <p:cNvSpPr/>
            <p:nvPr/>
          </p:nvSpPr>
          <p:spPr>
            <a:xfrm>
              <a:off x="6895926" y="4491945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345671-8E41-4192-BF90-60084BC2FF1B}"/>
                </a:ext>
              </a:extLst>
            </p:cNvPr>
            <p:cNvSpPr/>
            <p:nvPr/>
          </p:nvSpPr>
          <p:spPr>
            <a:xfrm>
              <a:off x="6895926" y="4847743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824855-CB50-4ED2-BBEC-FEDAB8AEAE86}"/>
                </a:ext>
              </a:extLst>
            </p:cNvPr>
            <p:cNvSpPr/>
            <p:nvPr/>
          </p:nvSpPr>
          <p:spPr>
            <a:xfrm>
              <a:off x="6895926" y="4314046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E50F31-8127-4D86-AF06-2202E0AD26AD}"/>
                </a:ext>
              </a:extLst>
            </p:cNvPr>
            <p:cNvSpPr/>
            <p:nvPr/>
          </p:nvSpPr>
          <p:spPr>
            <a:xfrm>
              <a:off x="6895926" y="4669844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D280646-EEA9-4BFE-86BA-7C81481006E6}"/>
                </a:ext>
              </a:extLst>
            </p:cNvPr>
            <p:cNvSpPr/>
            <p:nvPr/>
          </p:nvSpPr>
          <p:spPr>
            <a:xfrm>
              <a:off x="6895926" y="5025642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1A6133-2AC6-4C8C-A426-7D40E9BE090C}"/>
                </a:ext>
              </a:extLst>
            </p:cNvPr>
            <p:cNvSpPr/>
            <p:nvPr/>
          </p:nvSpPr>
          <p:spPr>
            <a:xfrm>
              <a:off x="6895926" y="520354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C7C7710-8183-4DD8-B8F2-70AB1D06B6E9}"/>
                </a:ext>
              </a:extLst>
            </p:cNvPr>
            <p:cNvSpPr/>
            <p:nvPr/>
          </p:nvSpPr>
          <p:spPr>
            <a:xfrm>
              <a:off x="6895926" y="538143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700EB5-028D-4A35-B042-BFD3C68F1F00}"/>
                </a:ext>
              </a:extLst>
            </p:cNvPr>
            <p:cNvSpPr txBox="1"/>
            <p:nvPr/>
          </p:nvSpPr>
          <p:spPr>
            <a:xfrm>
              <a:off x="7129152" y="1782190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68CB43-49ED-4DBA-85BD-64A1CFF84300}"/>
                </a:ext>
              </a:extLst>
            </p:cNvPr>
            <p:cNvSpPr txBox="1"/>
            <p:nvPr/>
          </p:nvSpPr>
          <p:spPr>
            <a:xfrm>
              <a:off x="7129152" y="1960089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CD4BC4-1C63-4699-B8B8-33A60D95D3BF}"/>
                </a:ext>
              </a:extLst>
            </p:cNvPr>
            <p:cNvSpPr txBox="1"/>
            <p:nvPr/>
          </p:nvSpPr>
          <p:spPr>
            <a:xfrm>
              <a:off x="7129152" y="2137988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F91A61-CAB4-4DE0-8301-A8BFBF41A48F}"/>
                </a:ext>
              </a:extLst>
            </p:cNvPr>
            <p:cNvSpPr txBox="1"/>
            <p:nvPr/>
          </p:nvSpPr>
          <p:spPr>
            <a:xfrm>
              <a:off x="7124704" y="5340167"/>
              <a:ext cx="1579385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03BA08-0599-40B8-9414-DBBADC877C1B}"/>
                </a:ext>
              </a:extLst>
            </p:cNvPr>
            <p:cNvSpPr txBox="1"/>
            <p:nvPr/>
          </p:nvSpPr>
          <p:spPr>
            <a:xfrm>
              <a:off x="7814062" y="2289202"/>
              <a:ext cx="289619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...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D8A5C6-6AE3-4F5D-B6CA-024D3F05F550}"/>
                </a:ext>
              </a:extLst>
            </p:cNvPr>
            <p:cNvSpPr txBox="1"/>
            <p:nvPr/>
          </p:nvSpPr>
          <p:spPr>
            <a:xfrm>
              <a:off x="7057992" y="1515342"/>
              <a:ext cx="1712809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Buffer (BTB)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76713D-244D-4F81-A23D-490B8BFDD344}"/>
                </a:ext>
              </a:extLst>
            </p:cNvPr>
            <p:cNvSpPr txBox="1"/>
            <p:nvPr/>
          </p:nvSpPr>
          <p:spPr>
            <a:xfrm>
              <a:off x="7858537" y="6140711"/>
              <a:ext cx="162386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Target Address Prediction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D860A9F-78BB-4A9B-AD84-7F70C8709014}"/>
                </a:ext>
              </a:extLst>
            </p:cNvPr>
            <p:cNvSpPr/>
            <p:nvPr/>
          </p:nvSpPr>
          <p:spPr>
            <a:xfrm>
              <a:off x="7918845" y="5559338"/>
              <a:ext cx="1588903" cy="489221"/>
            </a:xfrm>
            <a:custGeom>
              <a:avLst/>
              <a:gdLst>
                <a:gd name="connsiteX0" fmla="*/ 0 w 1588903"/>
                <a:gd name="connsiteY0" fmla="*/ 0 h 489221"/>
                <a:gd name="connsiteX1" fmla="*/ 0 w 1588903"/>
                <a:gd name="connsiteY1" fmla="*/ 489222 h 489221"/>
                <a:gd name="connsiteX2" fmla="*/ 1588903 w 1588903"/>
                <a:gd name="connsiteY2" fmla="*/ 489222 h 48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903" h="489221">
                  <a:moveTo>
                    <a:pt x="0" y="0"/>
                  </a:moveTo>
                  <a:lnTo>
                    <a:pt x="0" y="489222"/>
                  </a:lnTo>
                  <a:lnTo>
                    <a:pt x="1588903" y="489222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61AFC23-D4DE-4C74-8E1D-6EC66C544248}"/>
                </a:ext>
              </a:extLst>
            </p:cNvPr>
            <p:cNvSpPr/>
            <p:nvPr/>
          </p:nvSpPr>
          <p:spPr>
            <a:xfrm>
              <a:off x="9492182" y="6017428"/>
              <a:ext cx="62264" cy="62264"/>
            </a:xfrm>
            <a:custGeom>
              <a:avLst/>
              <a:gdLst>
                <a:gd name="connsiteX0" fmla="*/ 62265 w 62264"/>
                <a:gd name="connsiteY0" fmla="*/ 31132 h 62264"/>
                <a:gd name="connsiteX1" fmla="*/ 0 w 62264"/>
                <a:gd name="connsiteY1" fmla="*/ 62265 h 62264"/>
                <a:gd name="connsiteX2" fmla="*/ 15566 w 62264"/>
                <a:gd name="connsiteY2" fmla="*/ 31132 h 62264"/>
                <a:gd name="connsiteX3" fmla="*/ 0 w 62264"/>
                <a:gd name="connsiteY3" fmla="*/ 0 h 6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64" h="62264">
                  <a:moveTo>
                    <a:pt x="62265" y="31132"/>
                  </a:moveTo>
                  <a:lnTo>
                    <a:pt x="0" y="62265"/>
                  </a:lnTo>
                  <a:lnTo>
                    <a:pt x="15566" y="3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3840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BC886-E60D-416F-AB90-6BEF5AD51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Another important BPU component:</a:t>
            </a:r>
          </a:p>
          <a:p>
            <a:pPr lvl="1"/>
            <a:r>
              <a:rPr lang="en-US" dirty="0"/>
              <a:t>Branch Target Buffer (BTB)</a:t>
            </a:r>
          </a:p>
          <a:p>
            <a:pPr lvl="2"/>
            <a:r>
              <a:rPr lang="en-US" dirty="0"/>
              <a:t>Predicts address of next instructions after the</a:t>
            </a:r>
            <a:br>
              <a:rPr lang="en-US" dirty="0"/>
            </a:br>
            <a:r>
              <a:rPr lang="en-US" dirty="0"/>
              <a:t>control flow changes because of a branch</a:t>
            </a:r>
          </a:p>
          <a:p>
            <a:pPr lvl="2"/>
            <a:r>
              <a:rPr lang="en-US" dirty="0"/>
              <a:t>Table of branch target addresses</a:t>
            </a:r>
          </a:p>
          <a:p>
            <a:pPr lvl="3"/>
            <a:r>
              <a:rPr lang="en-US" dirty="0"/>
              <a:t>indexed with a value derived from a current</a:t>
            </a:r>
            <a:br>
              <a:rPr lang="en-US" dirty="0"/>
            </a:br>
            <a:r>
              <a:rPr lang="en-US" dirty="0"/>
              <a:t>branch’s program counter value (address)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5D616-B9B0-440C-98D1-E67B8598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– branch target buffer</a:t>
            </a:r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6AED7981-1AA4-46E2-92DA-513DDFEB13C4}"/>
              </a:ext>
            </a:extLst>
          </p:cNvPr>
          <p:cNvGrpSpPr/>
          <p:nvPr/>
        </p:nvGrpSpPr>
        <p:grpSpPr>
          <a:xfrm>
            <a:off x="6895926" y="1561062"/>
            <a:ext cx="2658520" cy="4767688"/>
            <a:chOff x="6895926" y="1561062"/>
            <a:chExt cx="2658520" cy="476768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338D329-122E-4572-825B-31B85DD0B6CF}"/>
                </a:ext>
              </a:extLst>
            </p:cNvPr>
            <p:cNvSpPr/>
            <p:nvPr/>
          </p:nvSpPr>
          <p:spPr>
            <a:xfrm>
              <a:off x="6895926" y="1823463"/>
              <a:ext cx="2045836" cy="3735875"/>
            </a:xfrm>
            <a:custGeom>
              <a:avLst/>
              <a:gdLst>
                <a:gd name="connsiteX0" fmla="*/ 1983572 w 2045836"/>
                <a:gd name="connsiteY0" fmla="*/ 0 h 3735875"/>
                <a:gd name="connsiteX1" fmla="*/ 2045837 w 2045836"/>
                <a:gd name="connsiteY1" fmla="*/ 62265 h 3735875"/>
                <a:gd name="connsiteX2" fmla="*/ 2045837 w 2045836"/>
                <a:gd name="connsiteY2" fmla="*/ 3673611 h 3735875"/>
                <a:gd name="connsiteX3" fmla="*/ 1983572 w 2045836"/>
                <a:gd name="connsiteY3" fmla="*/ 3735876 h 3735875"/>
                <a:gd name="connsiteX4" fmla="*/ 62265 w 2045836"/>
                <a:gd name="connsiteY4" fmla="*/ 3735876 h 3735875"/>
                <a:gd name="connsiteX5" fmla="*/ 0 w 2045836"/>
                <a:gd name="connsiteY5" fmla="*/ 3673611 h 3735875"/>
                <a:gd name="connsiteX6" fmla="*/ 0 w 2045836"/>
                <a:gd name="connsiteY6" fmla="*/ 62265 h 3735875"/>
                <a:gd name="connsiteX7" fmla="*/ 62265 w 2045836"/>
                <a:gd name="connsiteY7" fmla="*/ 0 h 373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836" h="3735875">
                  <a:moveTo>
                    <a:pt x="1983572" y="0"/>
                  </a:moveTo>
                  <a:cubicBezTo>
                    <a:pt x="2017960" y="0"/>
                    <a:pt x="2045837" y="27877"/>
                    <a:pt x="2045837" y="62265"/>
                  </a:cubicBezTo>
                  <a:lnTo>
                    <a:pt x="2045837" y="3673611"/>
                  </a:lnTo>
                  <a:cubicBezTo>
                    <a:pt x="2045837" y="3707999"/>
                    <a:pt x="2017960" y="3735876"/>
                    <a:pt x="1983572" y="3735876"/>
                  </a:cubicBezTo>
                  <a:lnTo>
                    <a:pt x="62265" y="3735876"/>
                  </a:lnTo>
                  <a:cubicBezTo>
                    <a:pt x="27877" y="3735876"/>
                    <a:pt x="0" y="3707999"/>
                    <a:pt x="0" y="3673611"/>
                  </a:cubicBezTo>
                  <a:lnTo>
                    <a:pt x="0" y="62265"/>
                  </a:lnTo>
                  <a:cubicBezTo>
                    <a:pt x="0" y="27877"/>
                    <a:pt x="27877" y="0"/>
                    <a:pt x="62265" y="0"/>
                  </a:cubicBezTo>
                  <a:close/>
                </a:path>
              </a:pathLst>
            </a:custGeom>
            <a:noFill/>
            <a:ln w="1778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3327CE-6262-4C33-8C38-501E013946E5}"/>
                </a:ext>
              </a:extLst>
            </p:cNvPr>
            <p:cNvSpPr/>
            <p:nvPr/>
          </p:nvSpPr>
          <p:spPr>
            <a:xfrm>
              <a:off x="6895926" y="2001361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C0E66E-214E-4552-AB2A-1DF9F37182ED}"/>
                </a:ext>
              </a:extLst>
            </p:cNvPr>
            <p:cNvSpPr/>
            <p:nvPr/>
          </p:nvSpPr>
          <p:spPr>
            <a:xfrm>
              <a:off x="6895926" y="217926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5457981-0AFC-47FA-9CE9-396F56645EFA}"/>
                </a:ext>
              </a:extLst>
            </p:cNvPr>
            <p:cNvSpPr/>
            <p:nvPr/>
          </p:nvSpPr>
          <p:spPr>
            <a:xfrm>
              <a:off x="6895926" y="235715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9462C9-9162-43C3-9BAC-F6CED8D56B4D}"/>
                </a:ext>
              </a:extLst>
            </p:cNvPr>
            <p:cNvSpPr/>
            <p:nvPr/>
          </p:nvSpPr>
          <p:spPr>
            <a:xfrm>
              <a:off x="6895926" y="2535058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7EAE31-964E-404D-B742-443953504279}"/>
                </a:ext>
              </a:extLst>
            </p:cNvPr>
            <p:cNvSpPr/>
            <p:nvPr/>
          </p:nvSpPr>
          <p:spPr>
            <a:xfrm>
              <a:off x="6895926" y="2712957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CF2F44-915F-4DF8-951D-41CDC045485F}"/>
                </a:ext>
              </a:extLst>
            </p:cNvPr>
            <p:cNvSpPr/>
            <p:nvPr/>
          </p:nvSpPr>
          <p:spPr>
            <a:xfrm>
              <a:off x="6895926" y="2890856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41A604A-E370-4FFF-93C6-5E9EDCEBB6CF}"/>
                </a:ext>
              </a:extLst>
            </p:cNvPr>
            <p:cNvSpPr/>
            <p:nvPr/>
          </p:nvSpPr>
          <p:spPr>
            <a:xfrm>
              <a:off x="6895926" y="3068754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6AF16A-82C6-42CE-9799-B2607E681999}"/>
                </a:ext>
              </a:extLst>
            </p:cNvPr>
            <p:cNvSpPr/>
            <p:nvPr/>
          </p:nvSpPr>
          <p:spPr>
            <a:xfrm>
              <a:off x="6895926" y="3246653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FF488A1-83F7-4477-A8F0-DB8E04D0690C}"/>
                </a:ext>
              </a:extLst>
            </p:cNvPr>
            <p:cNvSpPr/>
            <p:nvPr/>
          </p:nvSpPr>
          <p:spPr>
            <a:xfrm>
              <a:off x="6895926" y="3424552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D7A7BE-1EFA-4BA3-86DD-903FE72B1E9F}"/>
                </a:ext>
              </a:extLst>
            </p:cNvPr>
            <p:cNvSpPr/>
            <p:nvPr/>
          </p:nvSpPr>
          <p:spPr>
            <a:xfrm>
              <a:off x="6895926" y="3602451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EC50C2-DD3E-480D-97D4-3CB7AD9EC45D}"/>
                </a:ext>
              </a:extLst>
            </p:cNvPr>
            <p:cNvSpPr/>
            <p:nvPr/>
          </p:nvSpPr>
          <p:spPr>
            <a:xfrm>
              <a:off x="6895926" y="378035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F4088F-CDE3-445A-A1A1-6CF21313F72B}"/>
                </a:ext>
              </a:extLst>
            </p:cNvPr>
            <p:cNvSpPr/>
            <p:nvPr/>
          </p:nvSpPr>
          <p:spPr>
            <a:xfrm>
              <a:off x="6895926" y="395824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C5B8BB3-DE50-4493-9D83-2B4F49D62844}"/>
                </a:ext>
              </a:extLst>
            </p:cNvPr>
            <p:cNvSpPr/>
            <p:nvPr/>
          </p:nvSpPr>
          <p:spPr>
            <a:xfrm>
              <a:off x="6895926" y="4136147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147986-127E-45F0-8C80-6B8395388729}"/>
                </a:ext>
              </a:extLst>
            </p:cNvPr>
            <p:cNvSpPr/>
            <p:nvPr/>
          </p:nvSpPr>
          <p:spPr>
            <a:xfrm>
              <a:off x="6895926" y="4491945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345671-8E41-4192-BF90-60084BC2FF1B}"/>
                </a:ext>
              </a:extLst>
            </p:cNvPr>
            <p:cNvSpPr/>
            <p:nvPr/>
          </p:nvSpPr>
          <p:spPr>
            <a:xfrm>
              <a:off x="6895926" y="4847743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824855-CB50-4ED2-BBEC-FEDAB8AEAE86}"/>
                </a:ext>
              </a:extLst>
            </p:cNvPr>
            <p:cNvSpPr/>
            <p:nvPr/>
          </p:nvSpPr>
          <p:spPr>
            <a:xfrm>
              <a:off x="6895926" y="4314046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E50F31-8127-4D86-AF06-2202E0AD26AD}"/>
                </a:ext>
              </a:extLst>
            </p:cNvPr>
            <p:cNvSpPr/>
            <p:nvPr/>
          </p:nvSpPr>
          <p:spPr>
            <a:xfrm>
              <a:off x="6895926" y="4669844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D280646-EEA9-4BFE-86BA-7C81481006E6}"/>
                </a:ext>
              </a:extLst>
            </p:cNvPr>
            <p:cNvSpPr/>
            <p:nvPr/>
          </p:nvSpPr>
          <p:spPr>
            <a:xfrm>
              <a:off x="6895926" y="5025642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1A6133-2AC6-4C8C-A426-7D40E9BE090C}"/>
                </a:ext>
              </a:extLst>
            </p:cNvPr>
            <p:cNvSpPr/>
            <p:nvPr/>
          </p:nvSpPr>
          <p:spPr>
            <a:xfrm>
              <a:off x="6895926" y="520354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C7C7710-8183-4DD8-B8F2-70AB1D06B6E9}"/>
                </a:ext>
              </a:extLst>
            </p:cNvPr>
            <p:cNvSpPr/>
            <p:nvPr/>
          </p:nvSpPr>
          <p:spPr>
            <a:xfrm>
              <a:off x="6895926" y="538143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700EB5-028D-4A35-B042-BFD3C68F1F00}"/>
                </a:ext>
              </a:extLst>
            </p:cNvPr>
            <p:cNvSpPr txBox="1"/>
            <p:nvPr/>
          </p:nvSpPr>
          <p:spPr>
            <a:xfrm>
              <a:off x="7129152" y="1782190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68CB43-49ED-4DBA-85BD-64A1CFF84300}"/>
                </a:ext>
              </a:extLst>
            </p:cNvPr>
            <p:cNvSpPr txBox="1"/>
            <p:nvPr/>
          </p:nvSpPr>
          <p:spPr>
            <a:xfrm>
              <a:off x="7129152" y="1960089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CD4BC4-1C63-4699-B8B8-33A60D95D3BF}"/>
                </a:ext>
              </a:extLst>
            </p:cNvPr>
            <p:cNvSpPr txBox="1"/>
            <p:nvPr/>
          </p:nvSpPr>
          <p:spPr>
            <a:xfrm>
              <a:off x="7129152" y="2137988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F91A61-CAB4-4DE0-8301-A8BFBF41A48F}"/>
                </a:ext>
              </a:extLst>
            </p:cNvPr>
            <p:cNvSpPr txBox="1"/>
            <p:nvPr/>
          </p:nvSpPr>
          <p:spPr>
            <a:xfrm>
              <a:off x="7124704" y="5340167"/>
              <a:ext cx="1579385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03BA08-0599-40B8-9414-DBBADC877C1B}"/>
                </a:ext>
              </a:extLst>
            </p:cNvPr>
            <p:cNvSpPr txBox="1"/>
            <p:nvPr/>
          </p:nvSpPr>
          <p:spPr>
            <a:xfrm>
              <a:off x="7814062" y="2289202"/>
              <a:ext cx="289619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...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D8A5C6-6AE3-4F5D-B6CA-024D3F05F550}"/>
                </a:ext>
              </a:extLst>
            </p:cNvPr>
            <p:cNvSpPr txBox="1"/>
            <p:nvPr/>
          </p:nvSpPr>
          <p:spPr>
            <a:xfrm>
              <a:off x="7057992" y="1515342"/>
              <a:ext cx="1712809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Buffer (BTB)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76713D-244D-4F81-A23D-490B8BFDD344}"/>
                </a:ext>
              </a:extLst>
            </p:cNvPr>
            <p:cNvSpPr txBox="1"/>
            <p:nvPr/>
          </p:nvSpPr>
          <p:spPr>
            <a:xfrm>
              <a:off x="7858537" y="6140711"/>
              <a:ext cx="162386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Target Address Prediction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D860A9F-78BB-4A9B-AD84-7F70C8709014}"/>
                </a:ext>
              </a:extLst>
            </p:cNvPr>
            <p:cNvSpPr/>
            <p:nvPr/>
          </p:nvSpPr>
          <p:spPr>
            <a:xfrm>
              <a:off x="7918845" y="5559338"/>
              <a:ext cx="1588903" cy="489221"/>
            </a:xfrm>
            <a:custGeom>
              <a:avLst/>
              <a:gdLst>
                <a:gd name="connsiteX0" fmla="*/ 0 w 1588903"/>
                <a:gd name="connsiteY0" fmla="*/ 0 h 489221"/>
                <a:gd name="connsiteX1" fmla="*/ 0 w 1588903"/>
                <a:gd name="connsiteY1" fmla="*/ 489222 h 489221"/>
                <a:gd name="connsiteX2" fmla="*/ 1588903 w 1588903"/>
                <a:gd name="connsiteY2" fmla="*/ 489222 h 48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903" h="489221">
                  <a:moveTo>
                    <a:pt x="0" y="0"/>
                  </a:moveTo>
                  <a:lnTo>
                    <a:pt x="0" y="489222"/>
                  </a:lnTo>
                  <a:lnTo>
                    <a:pt x="1588903" y="489222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61AFC23-D4DE-4C74-8E1D-6EC66C544248}"/>
                </a:ext>
              </a:extLst>
            </p:cNvPr>
            <p:cNvSpPr/>
            <p:nvPr/>
          </p:nvSpPr>
          <p:spPr>
            <a:xfrm>
              <a:off x="9492182" y="6017428"/>
              <a:ext cx="62264" cy="62264"/>
            </a:xfrm>
            <a:custGeom>
              <a:avLst/>
              <a:gdLst>
                <a:gd name="connsiteX0" fmla="*/ 62265 w 62264"/>
                <a:gd name="connsiteY0" fmla="*/ 31132 h 62264"/>
                <a:gd name="connsiteX1" fmla="*/ 0 w 62264"/>
                <a:gd name="connsiteY1" fmla="*/ 62265 h 62264"/>
                <a:gd name="connsiteX2" fmla="*/ 15566 w 62264"/>
                <a:gd name="connsiteY2" fmla="*/ 31132 h 62264"/>
                <a:gd name="connsiteX3" fmla="*/ 0 w 62264"/>
                <a:gd name="connsiteY3" fmla="*/ 0 h 6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64" h="62264">
                  <a:moveTo>
                    <a:pt x="62265" y="31132"/>
                  </a:moveTo>
                  <a:lnTo>
                    <a:pt x="0" y="62265"/>
                  </a:lnTo>
                  <a:lnTo>
                    <a:pt x="15566" y="3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059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BC886-E60D-416F-AB90-6BEF5AD51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Turns out: </a:t>
            </a:r>
            <a:r>
              <a:rPr lang="en-US" b="1" dirty="0"/>
              <a:t>ALL branch types need BTB! </a:t>
            </a:r>
            <a:r>
              <a:rPr lang="en-US" dirty="0"/>
              <a:t>Why?</a:t>
            </a:r>
          </a:p>
          <a:p>
            <a:pPr lvl="1"/>
            <a:r>
              <a:rPr lang="en-US" dirty="0"/>
              <a:t>Frontend fetches and decodes, but does not execute</a:t>
            </a:r>
            <a:br>
              <a:rPr lang="en-US" dirty="0"/>
            </a:br>
            <a:r>
              <a:rPr lang="en-US" dirty="0"/>
              <a:t>(nor specifically analyses) instructions</a:t>
            </a:r>
          </a:p>
          <a:p>
            <a:pPr lvl="2"/>
            <a:r>
              <a:rPr lang="en-US" dirty="0"/>
              <a:t>With a few exceptions, e.g.:</a:t>
            </a:r>
          </a:p>
          <a:p>
            <a:pPr lvl="3"/>
            <a:r>
              <a:rPr lang="en-US" dirty="0"/>
              <a:t>int3 - #BP debug exception</a:t>
            </a:r>
          </a:p>
          <a:p>
            <a:pPr lvl="3"/>
            <a:r>
              <a:rPr lang="en-US" dirty="0"/>
              <a:t>call 0h – get PC </a:t>
            </a:r>
            <a:r>
              <a:rPr lang="en-US" dirty="0" err="1"/>
              <a:t>thunk</a:t>
            </a:r>
            <a:endParaRPr lang="en-US" dirty="0"/>
          </a:p>
          <a:p>
            <a:pPr lvl="1"/>
            <a:r>
              <a:rPr lang="en-US" dirty="0"/>
              <a:t>Upon a branch, frontend needs to know (instantly)</a:t>
            </a:r>
            <a:br>
              <a:rPr lang="en-US" dirty="0"/>
            </a:br>
            <a:r>
              <a:rPr lang="en-US" dirty="0"/>
              <a:t>where to fetch next instructions from</a:t>
            </a:r>
          </a:p>
          <a:p>
            <a:pPr lvl="2"/>
            <a:r>
              <a:rPr lang="en-US" dirty="0"/>
              <a:t>It must not wait for Backend </a:t>
            </a:r>
            <a:r>
              <a:rPr lang="en-US" dirty="0">
                <a:sym typeface="Wingdings" panose="05000000000000000000" pitchFamily="2" charset="2"/>
              </a:rPr>
              <a:t> P</a:t>
            </a:r>
            <a:r>
              <a:rPr lang="en-US" dirty="0"/>
              <a:t>erformance!</a:t>
            </a:r>
          </a:p>
          <a:p>
            <a:r>
              <a:rPr lang="en-US" dirty="0"/>
              <a:t>Hence, BPU is frontend’s component and leverages BTB</a:t>
            </a:r>
            <a:br>
              <a:rPr lang="en-US" dirty="0"/>
            </a:br>
            <a:r>
              <a:rPr lang="en-US" dirty="0"/>
              <a:t>to steer frontend upon branches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5D616-B9B0-440C-98D1-E67B8598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– branch target buffer</a:t>
            </a:r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F4BFA1F6-85B1-4540-B42D-8A3F261AB154}"/>
              </a:ext>
            </a:extLst>
          </p:cNvPr>
          <p:cNvGrpSpPr/>
          <p:nvPr/>
        </p:nvGrpSpPr>
        <p:grpSpPr>
          <a:xfrm>
            <a:off x="6895926" y="1561062"/>
            <a:ext cx="2658520" cy="4767688"/>
            <a:chOff x="6895926" y="1561062"/>
            <a:chExt cx="2658520" cy="476768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8F42180-D6F1-49A8-B23D-55400DA5A2D1}"/>
                </a:ext>
              </a:extLst>
            </p:cNvPr>
            <p:cNvSpPr/>
            <p:nvPr/>
          </p:nvSpPr>
          <p:spPr>
            <a:xfrm>
              <a:off x="6895926" y="1823463"/>
              <a:ext cx="2045836" cy="3735875"/>
            </a:xfrm>
            <a:custGeom>
              <a:avLst/>
              <a:gdLst>
                <a:gd name="connsiteX0" fmla="*/ 1983572 w 2045836"/>
                <a:gd name="connsiteY0" fmla="*/ 0 h 3735875"/>
                <a:gd name="connsiteX1" fmla="*/ 2045837 w 2045836"/>
                <a:gd name="connsiteY1" fmla="*/ 62265 h 3735875"/>
                <a:gd name="connsiteX2" fmla="*/ 2045837 w 2045836"/>
                <a:gd name="connsiteY2" fmla="*/ 3673611 h 3735875"/>
                <a:gd name="connsiteX3" fmla="*/ 1983572 w 2045836"/>
                <a:gd name="connsiteY3" fmla="*/ 3735876 h 3735875"/>
                <a:gd name="connsiteX4" fmla="*/ 62265 w 2045836"/>
                <a:gd name="connsiteY4" fmla="*/ 3735876 h 3735875"/>
                <a:gd name="connsiteX5" fmla="*/ 0 w 2045836"/>
                <a:gd name="connsiteY5" fmla="*/ 3673611 h 3735875"/>
                <a:gd name="connsiteX6" fmla="*/ 0 w 2045836"/>
                <a:gd name="connsiteY6" fmla="*/ 62265 h 3735875"/>
                <a:gd name="connsiteX7" fmla="*/ 62265 w 2045836"/>
                <a:gd name="connsiteY7" fmla="*/ 0 h 373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836" h="3735875">
                  <a:moveTo>
                    <a:pt x="1983572" y="0"/>
                  </a:moveTo>
                  <a:cubicBezTo>
                    <a:pt x="2017960" y="0"/>
                    <a:pt x="2045837" y="27877"/>
                    <a:pt x="2045837" y="62265"/>
                  </a:cubicBezTo>
                  <a:lnTo>
                    <a:pt x="2045837" y="3673611"/>
                  </a:lnTo>
                  <a:cubicBezTo>
                    <a:pt x="2045837" y="3707999"/>
                    <a:pt x="2017960" y="3735876"/>
                    <a:pt x="1983572" y="3735876"/>
                  </a:cubicBezTo>
                  <a:lnTo>
                    <a:pt x="62265" y="3735876"/>
                  </a:lnTo>
                  <a:cubicBezTo>
                    <a:pt x="27877" y="3735876"/>
                    <a:pt x="0" y="3707999"/>
                    <a:pt x="0" y="3673611"/>
                  </a:cubicBezTo>
                  <a:lnTo>
                    <a:pt x="0" y="62265"/>
                  </a:lnTo>
                  <a:cubicBezTo>
                    <a:pt x="0" y="27877"/>
                    <a:pt x="27877" y="0"/>
                    <a:pt x="62265" y="0"/>
                  </a:cubicBezTo>
                  <a:close/>
                </a:path>
              </a:pathLst>
            </a:custGeom>
            <a:noFill/>
            <a:ln w="1778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654F9AF-C603-4491-9745-114904277A81}"/>
                </a:ext>
              </a:extLst>
            </p:cNvPr>
            <p:cNvSpPr/>
            <p:nvPr/>
          </p:nvSpPr>
          <p:spPr>
            <a:xfrm>
              <a:off x="6895926" y="2001361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3EE526-9007-4855-8143-09259A4469BE}"/>
                </a:ext>
              </a:extLst>
            </p:cNvPr>
            <p:cNvSpPr/>
            <p:nvPr/>
          </p:nvSpPr>
          <p:spPr>
            <a:xfrm>
              <a:off x="6895926" y="217926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C67D18-6221-4951-B9BB-78FAED52BF6D}"/>
                </a:ext>
              </a:extLst>
            </p:cNvPr>
            <p:cNvSpPr/>
            <p:nvPr/>
          </p:nvSpPr>
          <p:spPr>
            <a:xfrm>
              <a:off x="6895926" y="235715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838E1D-36AC-4A07-88FB-F803B10CCE4A}"/>
                </a:ext>
              </a:extLst>
            </p:cNvPr>
            <p:cNvSpPr/>
            <p:nvPr/>
          </p:nvSpPr>
          <p:spPr>
            <a:xfrm>
              <a:off x="6895926" y="2535058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0CE8FF-5AF3-4F65-A248-1790C013634B}"/>
                </a:ext>
              </a:extLst>
            </p:cNvPr>
            <p:cNvSpPr/>
            <p:nvPr/>
          </p:nvSpPr>
          <p:spPr>
            <a:xfrm>
              <a:off x="6895926" y="2712957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E507727-827C-4CE1-ABD6-362531324981}"/>
                </a:ext>
              </a:extLst>
            </p:cNvPr>
            <p:cNvSpPr/>
            <p:nvPr/>
          </p:nvSpPr>
          <p:spPr>
            <a:xfrm>
              <a:off x="6895926" y="2890856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33A41B-4282-481A-A6E7-590B291FC5A7}"/>
                </a:ext>
              </a:extLst>
            </p:cNvPr>
            <p:cNvSpPr/>
            <p:nvPr/>
          </p:nvSpPr>
          <p:spPr>
            <a:xfrm>
              <a:off x="6895926" y="3068754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304AFD-075E-4CBB-A6D9-A5650E5610A5}"/>
                </a:ext>
              </a:extLst>
            </p:cNvPr>
            <p:cNvSpPr/>
            <p:nvPr/>
          </p:nvSpPr>
          <p:spPr>
            <a:xfrm>
              <a:off x="6895926" y="3246653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74292B5-FE1F-4C73-BD18-35BA0790787E}"/>
                </a:ext>
              </a:extLst>
            </p:cNvPr>
            <p:cNvSpPr/>
            <p:nvPr/>
          </p:nvSpPr>
          <p:spPr>
            <a:xfrm>
              <a:off x="6895926" y="3424552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36B9276-820D-4020-9AB0-4054B69D144B}"/>
                </a:ext>
              </a:extLst>
            </p:cNvPr>
            <p:cNvSpPr/>
            <p:nvPr/>
          </p:nvSpPr>
          <p:spPr>
            <a:xfrm>
              <a:off x="6895926" y="3602451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E06AA8-4EDC-49D8-8943-20104C36C704}"/>
                </a:ext>
              </a:extLst>
            </p:cNvPr>
            <p:cNvSpPr/>
            <p:nvPr/>
          </p:nvSpPr>
          <p:spPr>
            <a:xfrm>
              <a:off x="6895926" y="378035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6AE10B-431A-4550-AEA5-2A7B71F43EA8}"/>
                </a:ext>
              </a:extLst>
            </p:cNvPr>
            <p:cNvSpPr/>
            <p:nvPr/>
          </p:nvSpPr>
          <p:spPr>
            <a:xfrm>
              <a:off x="6895926" y="395824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C3929D-74A6-41B3-B8F7-E7EEE0A447FF}"/>
                </a:ext>
              </a:extLst>
            </p:cNvPr>
            <p:cNvSpPr/>
            <p:nvPr/>
          </p:nvSpPr>
          <p:spPr>
            <a:xfrm>
              <a:off x="6895926" y="4136147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E15050E-2901-4092-B28D-70F93691717A}"/>
                </a:ext>
              </a:extLst>
            </p:cNvPr>
            <p:cNvSpPr/>
            <p:nvPr/>
          </p:nvSpPr>
          <p:spPr>
            <a:xfrm>
              <a:off x="6895926" y="4491945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00C7EB9-2033-493F-9B89-11E8CE1EE1AC}"/>
                </a:ext>
              </a:extLst>
            </p:cNvPr>
            <p:cNvSpPr/>
            <p:nvPr/>
          </p:nvSpPr>
          <p:spPr>
            <a:xfrm>
              <a:off x="6895926" y="4847743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3F1322B-D4F1-472A-87EA-36C8E9169C39}"/>
                </a:ext>
              </a:extLst>
            </p:cNvPr>
            <p:cNvSpPr/>
            <p:nvPr/>
          </p:nvSpPr>
          <p:spPr>
            <a:xfrm>
              <a:off x="6895926" y="4314046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700EAD-E619-45C8-820F-A62D77E84502}"/>
                </a:ext>
              </a:extLst>
            </p:cNvPr>
            <p:cNvSpPr/>
            <p:nvPr/>
          </p:nvSpPr>
          <p:spPr>
            <a:xfrm>
              <a:off x="6895926" y="4669844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E86ACA-FD23-46CC-B325-683DC0736DE6}"/>
                </a:ext>
              </a:extLst>
            </p:cNvPr>
            <p:cNvSpPr/>
            <p:nvPr/>
          </p:nvSpPr>
          <p:spPr>
            <a:xfrm>
              <a:off x="6895926" y="5025642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2D88FDD-DC0C-4F54-8C0C-A5AB30073840}"/>
                </a:ext>
              </a:extLst>
            </p:cNvPr>
            <p:cNvSpPr/>
            <p:nvPr/>
          </p:nvSpPr>
          <p:spPr>
            <a:xfrm>
              <a:off x="6895926" y="520354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E00293-236C-4510-BE10-189025097959}"/>
                </a:ext>
              </a:extLst>
            </p:cNvPr>
            <p:cNvSpPr/>
            <p:nvPr/>
          </p:nvSpPr>
          <p:spPr>
            <a:xfrm>
              <a:off x="6895926" y="538143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79DEC-E230-4122-B970-75F36E711CA5}"/>
                </a:ext>
              </a:extLst>
            </p:cNvPr>
            <p:cNvSpPr txBox="1"/>
            <p:nvPr/>
          </p:nvSpPr>
          <p:spPr>
            <a:xfrm>
              <a:off x="7129152" y="1782190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FAEF0B-F025-48A9-9FD4-5E7B011191C6}"/>
                </a:ext>
              </a:extLst>
            </p:cNvPr>
            <p:cNvSpPr txBox="1"/>
            <p:nvPr/>
          </p:nvSpPr>
          <p:spPr>
            <a:xfrm>
              <a:off x="7129152" y="1960089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84C4BE-04A7-49F5-8342-ADA078E06609}"/>
                </a:ext>
              </a:extLst>
            </p:cNvPr>
            <p:cNvSpPr txBox="1"/>
            <p:nvPr/>
          </p:nvSpPr>
          <p:spPr>
            <a:xfrm>
              <a:off x="7129152" y="2137988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68A8CB-6BA7-425C-BC5A-736203851580}"/>
                </a:ext>
              </a:extLst>
            </p:cNvPr>
            <p:cNvSpPr txBox="1"/>
            <p:nvPr/>
          </p:nvSpPr>
          <p:spPr>
            <a:xfrm>
              <a:off x="7124704" y="5340167"/>
              <a:ext cx="1579385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632C51-7C1A-44DA-836D-5FB481B13FB4}"/>
                </a:ext>
              </a:extLst>
            </p:cNvPr>
            <p:cNvSpPr txBox="1"/>
            <p:nvPr/>
          </p:nvSpPr>
          <p:spPr>
            <a:xfrm>
              <a:off x="7814062" y="2289202"/>
              <a:ext cx="289619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...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D4C5A1-C033-4871-9BEC-6D2A040D95D7}"/>
                </a:ext>
              </a:extLst>
            </p:cNvPr>
            <p:cNvSpPr txBox="1"/>
            <p:nvPr/>
          </p:nvSpPr>
          <p:spPr>
            <a:xfrm>
              <a:off x="7057992" y="1515342"/>
              <a:ext cx="1712809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Buffer (BTB)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5E6BD4-99F3-451E-8F7B-0DB86E93474F}"/>
                </a:ext>
              </a:extLst>
            </p:cNvPr>
            <p:cNvSpPr txBox="1"/>
            <p:nvPr/>
          </p:nvSpPr>
          <p:spPr>
            <a:xfrm>
              <a:off x="7858537" y="6140711"/>
              <a:ext cx="162386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Target Address Prediction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591CCC8-2109-4DD2-B3F9-EDFF92219D30}"/>
                </a:ext>
              </a:extLst>
            </p:cNvPr>
            <p:cNvSpPr/>
            <p:nvPr/>
          </p:nvSpPr>
          <p:spPr>
            <a:xfrm>
              <a:off x="7918845" y="5559338"/>
              <a:ext cx="1588903" cy="489221"/>
            </a:xfrm>
            <a:custGeom>
              <a:avLst/>
              <a:gdLst>
                <a:gd name="connsiteX0" fmla="*/ 0 w 1588903"/>
                <a:gd name="connsiteY0" fmla="*/ 0 h 489221"/>
                <a:gd name="connsiteX1" fmla="*/ 0 w 1588903"/>
                <a:gd name="connsiteY1" fmla="*/ 489222 h 489221"/>
                <a:gd name="connsiteX2" fmla="*/ 1588903 w 1588903"/>
                <a:gd name="connsiteY2" fmla="*/ 489222 h 48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903" h="489221">
                  <a:moveTo>
                    <a:pt x="0" y="0"/>
                  </a:moveTo>
                  <a:lnTo>
                    <a:pt x="0" y="489222"/>
                  </a:lnTo>
                  <a:lnTo>
                    <a:pt x="1588903" y="489222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8D40DC-C95B-47D6-BE61-E97637B6C686}"/>
                </a:ext>
              </a:extLst>
            </p:cNvPr>
            <p:cNvSpPr/>
            <p:nvPr/>
          </p:nvSpPr>
          <p:spPr>
            <a:xfrm>
              <a:off x="9492182" y="6017428"/>
              <a:ext cx="62264" cy="62264"/>
            </a:xfrm>
            <a:custGeom>
              <a:avLst/>
              <a:gdLst>
                <a:gd name="connsiteX0" fmla="*/ 62265 w 62264"/>
                <a:gd name="connsiteY0" fmla="*/ 31132 h 62264"/>
                <a:gd name="connsiteX1" fmla="*/ 0 w 62264"/>
                <a:gd name="connsiteY1" fmla="*/ 62265 h 62264"/>
                <a:gd name="connsiteX2" fmla="*/ 15566 w 62264"/>
                <a:gd name="connsiteY2" fmla="*/ 31132 h 62264"/>
                <a:gd name="connsiteX3" fmla="*/ 0 w 62264"/>
                <a:gd name="connsiteY3" fmla="*/ 0 h 6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64" h="62264">
                  <a:moveTo>
                    <a:pt x="62265" y="31132"/>
                  </a:moveTo>
                  <a:lnTo>
                    <a:pt x="0" y="62265"/>
                  </a:lnTo>
                  <a:lnTo>
                    <a:pt x="15566" y="3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188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BC886-E60D-416F-AB90-6BEF5AD51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76404"/>
            <a:ext cx="10515600" cy="50722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Analyzing exact branch instructions’ addressing is </a:t>
            </a:r>
            <a:r>
              <a:rPr lang="en-US" dirty="0" err="1"/>
              <a:t>backend’s</a:t>
            </a:r>
            <a:r>
              <a:rPr lang="en-US" dirty="0"/>
              <a:t> job</a:t>
            </a:r>
          </a:p>
          <a:p>
            <a:r>
              <a:rPr lang="en-US" dirty="0"/>
              <a:t>The</a:t>
            </a:r>
            <a:r>
              <a:rPr lang="en-US" b="1" dirty="0"/>
              <a:t> Where-to</a:t>
            </a:r>
            <a:r>
              <a:rPr lang="en-US" dirty="0"/>
              <a:t> problem:</a:t>
            </a:r>
          </a:p>
          <a:p>
            <a:pPr lvl="1"/>
            <a:r>
              <a:rPr lang="en-US" b="1" dirty="0"/>
              <a:t>Direct conditional branches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Not taken </a:t>
            </a:r>
            <a:r>
              <a:rPr lang="en-US" dirty="0">
                <a:sym typeface="Wingdings" panose="05000000000000000000" pitchFamily="2" charset="2"/>
              </a:rPr>
              <a:t> next instruction</a:t>
            </a:r>
          </a:p>
          <a:p>
            <a:pPr lvl="3"/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easy</a:t>
            </a:r>
          </a:p>
          <a:p>
            <a:pPr lvl="2"/>
            <a:r>
              <a:rPr lang="en-US" dirty="0"/>
              <a:t>Taken </a:t>
            </a:r>
            <a:r>
              <a:rPr lang="en-US" dirty="0">
                <a:sym typeface="Wingdings" panose="05000000000000000000" pitchFamily="2" charset="2"/>
              </a:rPr>
              <a:t> where-to?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backward? forward?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not easy</a:t>
            </a:r>
          </a:p>
          <a:p>
            <a:pPr lvl="1"/>
            <a:r>
              <a:rPr lang="en-US" b="1" dirty="0"/>
              <a:t>Direct unconditional branches</a:t>
            </a:r>
            <a:r>
              <a:rPr lang="en-US" dirty="0"/>
              <a:t>: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Always taken </a:t>
            </a:r>
            <a:r>
              <a:rPr lang="en-US" dirty="0">
                <a:sym typeface="Wingdings" panose="05000000000000000000" pitchFamily="2" charset="2"/>
              </a:rPr>
              <a:t> where-to?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backward? forward?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not easy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Indirect unconditional branches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Always taken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where-to?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backward? forward?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not easy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Target address may change at runtime, not static</a:t>
            </a:r>
          </a:p>
          <a:p>
            <a:pPr lvl="3"/>
            <a:r>
              <a:rPr lang="en-US" dirty="0"/>
              <a:t>static prediction will not do</a:t>
            </a:r>
          </a:p>
          <a:p>
            <a:pPr lvl="3"/>
            <a:r>
              <a:rPr lang="en-US" dirty="0"/>
              <a:t>BTB is crucial for performance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5D616-B9B0-440C-98D1-E67B8598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– branch target buffer</a:t>
            </a:r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E7829882-54EC-4A31-889B-3AC441F6AF40}"/>
              </a:ext>
            </a:extLst>
          </p:cNvPr>
          <p:cNvGrpSpPr/>
          <p:nvPr/>
        </p:nvGrpSpPr>
        <p:grpSpPr>
          <a:xfrm>
            <a:off x="6895926" y="1561062"/>
            <a:ext cx="2658520" cy="4767688"/>
            <a:chOff x="6895926" y="1561062"/>
            <a:chExt cx="2658520" cy="476768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90FA7A-5379-4081-9ADD-07DD239C860E}"/>
                </a:ext>
              </a:extLst>
            </p:cNvPr>
            <p:cNvSpPr/>
            <p:nvPr/>
          </p:nvSpPr>
          <p:spPr>
            <a:xfrm>
              <a:off x="6895926" y="1823463"/>
              <a:ext cx="2045836" cy="3735875"/>
            </a:xfrm>
            <a:custGeom>
              <a:avLst/>
              <a:gdLst>
                <a:gd name="connsiteX0" fmla="*/ 1983572 w 2045836"/>
                <a:gd name="connsiteY0" fmla="*/ 0 h 3735875"/>
                <a:gd name="connsiteX1" fmla="*/ 2045837 w 2045836"/>
                <a:gd name="connsiteY1" fmla="*/ 62265 h 3735875"/>
                <a:gd name="connsiteX2" fmla="*/ 2045837 w 2045836"/>
                <a:gd name="connsiteY2" fmla="*/ 3673611 h 3735875"/>
                <a:gd name="connsiteX3" fmla="*/ 1983572 w 2045836"/>
                <a:gd name="connsiteY3" fmla="*/ 3735876 h 3735875"/>
                <a:gd name="connsiteX4" fmla="*/ 62265 w 2045836"/>
                <a:gd name="connsiteY4" fmla="*/ 3735876 h 3735875"/>
                <a:gd name="connsiteX5" fmla="*/ 0 w 2045836"/>
                <a:gd name="connsiteY5" fmla="*/ 3673611 h 3735875"/>
                <a:gd name="connsiteX6" fmla="*/ 0 w 2045836"/>
                <a:gd name="connsiteY6" fmla="*/ 62265 h 3735875"/>
                <a:gd name="connsiteX7" fmla="*/ 62265 w 2045836"/>
                <a:gd name="connsiteY7" fmla="*/ 0 h 373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836" h="3735875">
                  <a:moveTo>
                    <a:pt x="1983572" y="0"/>
                  </a:moveTo>
                  <a:cubicBezTo>
                    <a:pt x="2017960" y="0"/>
                    <a:pt x="2045837" y="27877"/>
                    <a:pt x="2045837" y="62265"/>
                  </a:cubicBezTo>
                  <a:lnTo>
                    <a:pt x="2045837" y="3673611"/>
                  </a:lnTo>
                  <a:cubicBezTo>
                    <a:pt x="2045837" y="3707999"/>
                    <a:pt x="2017960" y="3735876"/>
                    <a:pt x="1983572" y="3735876"/>
                  </a:cubicBezTo>
                  <a:lnTo>
                    <a:pt x="62265" y="3735876"/>
                  </a:lnTo>
                  <a:cubicBezTo>
                    <a:pt x="27877" y="3735876"/>
                    <a:pt x="0" y="3707999"/>
                    <a:pt x="0" y="3673611"/>
                  </a:cubicBezTo>
                  <a:lnTo>
                    <a:pt x="0" y="62265"/>
                  </a:lnTo>
                  <a:cubicBezTo>
                    <a:pt x="0" y="27877"/>
                    <a:pt x="27877" y="0"/>
                    <a:pt x="62265" y="0"/>
                  </a:cubicBezTo>
                  <a:close/>
                </a:path>
              </a:pathLst>
            </a:custGeom>
            <a:noFill/>
            <a:ln w="1778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AE9E8FA-7E45-4AE6-8F73-69CB10E1ED02}"/>
                </a:ext>
              </a:extLst>
            </p:cNvPr>
            <p:cNvSpPr/>
            <p:nvPr/>
          </p:nvSpPr>
          <p:spPr>
            <a:xfrm>
              <a:off x="6895926" y="2001361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2344B84-C9F5-4041-806A-8DC0490CAC45}"/>
                </a:ext>
              </a:extLst>
            </p:cNvPr>
            <p:cNvSpPr/>
            <p:nvPr/>
          </p:nvSpPr>
          <p:spPr>
            <a:xfrm>
              <a:off x="6895926" y="217926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024373-0D30-4AE2-BB6E-852DDA750988}"/>
                </a:ext>
              </a:extLst>
            </p:cNvPr>
            <p:cNvSpPr/>
            <p:nvPr/>
          </p:nvSpPr>
          <p:spPr>
            <a:xfrm>
              <a:off x="6895926" y="235715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8878E8F-E4FE-4842-8259-4CF1A528C351}"/>
                </a:ext>
              </a:extLst>
            </p:cNvPr>
            <p:cNvSpPr/>
            <p:nvPr/>
          </p:nvSpPr>
          <p:spPr>
            <a:xfrm>
              <a:off x="6895926" y="2535058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6E12AC5-93B5-485A-959E-DD35EE9F0FB9}"/>
                </a:ext>
              </a:extLst>
            </p:cNvPr>
            <p:cNvSpPr/>
            <p:nvPr/>
          </p:nvSpPr>
          <p:spPr>
            <a:xfrm>
              <a:off x="6895926" y="2712957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80E2A1E-D857-47D5-B8EF-AE4C6ECD992A}"/>
                </a:ext>
              </a:extLst>
            </p:cNvPr>
            <p:cNvSpPr/>
            <p:nvPr/>
          </p:nvSpPr>
          <p:spPr>
            <a:xfrm>
              <a:off x="6895926" y="2890856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8ACD56D-055E-4E88-83B0-BF5DD9A0D1BD}"/>
                </a:ext>
              </a:extLst>
            </p:cNvPr>
            <p:cNvSpPr/>
            <p:nvPr/>
          </p:nvSpPr>
          <p:spPr>
            <a:xfrm>
              <a:off x="6895926" y="3068754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02EB528-EE39-4065-9043-0CF454B17D51}"/>
                </a:ext>
              </a:extLst>
            </p:cNvPr>
            <p:cNvSpPr/>
            <p:nvPr/>
          </p:nvSpPr>
          <p:spPr>
            <a:xfrm>
              <a:off x="6895926" y="3246653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2A67FF-94FF-48E1-BA89-21149B14571A}"/>
                </a:ext>
              </a:extLst>
            </p:cNvPr>
            <p:cNvSpPr/>
            <p:nvPr/>
          </p:nvSpPr>
          <p:spPr>
            <a:xfrm>
              <a:off x="6895926" y="3424552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C8AAD47-9089-4F7B-8DD9-7559A9EBE9CF}"/>
                </a:ext>
              </a:extLst>
            </p:cNvPr>
            <p:cNvSpPr/>
            <p:nvPr/>
          </p:nvSpPr>
          <p:spPr>
            <a:xfrm>
              <a:off x="6895926" y="3602451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BBBEBA5-694B-44BB-802E-B9AEFAC405B9}"/>
                </a:ext>
              </a:extLst>
            </p:cNvPr>
            <p:cNvSpPr/>
            <p:nvPr/>
          </p:nvSpPr>
          <p:spPr>
            <a:xfrm>
              <a:off x="6895926" y="378035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CAAD107-FB96-468A-9957-8A98225F4106}"/>
                </a:ext>
              </a:extLst>
            </p:cNvPr>
            <p:cNvSpPr/>
            <p:nvPr/>
          </p:nvSpPr>
          <p:spPr>
            <a:xfrm>
              <a:off x="6895926" y="395824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FBF0160-85D9-497D-8A54-11429373272E}"/>
                </a:ext>
              </a:extLst>
            </p:cNvPr>
            <p:cNvSpPr/>
            <p:nvPr/>
          </p:nvSpPr>
          <p:spPr>
            <a:xfrm>
              <a:off x="6895926" y="4136147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DA2B28-3749-45B3-A91D-8A28E22007C5}"/>
                </a:ext>
              </a:extLst>
            </p:cNvPr>
            <p:cNvSpPr/>
            <p:nvPr/>
          </p:nvSpPr>
          <p:spPr>
            <a:xfrm>
              <a:off x="6895926" y="4491945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38734A7-E267-4255-9A91-0CED59A89543}"/>
                </a:ext>
              </a:extLst>
            </p:cNvPr>
            <p:cNvSpPr/>
            <p:nvPr/>
          </p:nvSpPr>
          <p:spPr>
            <a:xfrm>
              <a:off x="6895926" y="4847743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72E35D-C7A4-4253-8396-CA8A91BBCABB}"/>
                </a:ext>
              </a:extLst>
            </p:cNvPr>
            <p:cNvSpPr/>
            <p:nvPr/>
          </p:nvSpPr>
          <p:spPr>
            <a:xfrm>
              <a:off x="6895926" y="4314046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88394DB-06A9-440D-B0A1-4DF86DD83B15}"/>
                </a:ext>
              </a:extLst>
            </p:cNvPr>
            <p:cNvSpPr/>
            <p:nvPr/>
          </p:nvSpPr>
          <p:spPr>
            <a:xfrm>
              <a:off x="6895926" y="4669844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A6FB1BB-C3DC-4375-8098-FD0377E09C74}"/>
                </a:ext>
              </a:extLst>
            </p:cNvPr>
            <p:cNvSpPr/>
            <p:nvPr/>
          </p:nvSpPr>
          <p:spPr>
            <a:xfrm>
              <a:off x="6895926" y="5025642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50F735-816B-4930-B05E-432E50B44F6E}"/>
                </a:ext>
              </a:extLst>
            </p:cNvPr>
            <p:cNvSpPr/>
            <p:nvPr/>
          </p:nvSpPr>
          <p:spPr>
            <a:xfrm>
              <a:off x="6895926" y="520354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57D5A9-EA8B-4C17-B624-14351012C4E0}"/>
                </a:ext>
              </a:extLst>
            </p:cNvPr>
            <p:cNvSpPr/>
            <p:nvPr/>
          </p:nvSpPr>
          <p:spPr>
            <a:xfrm>
              <a:off x="6895926" y="538143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EA05D5-5FFE-4D3B-BF40-38B7F1643A3D}"/>
                </a:ext>
              </a:extLst>
            </p:cNvPr>
            <p:cNvSpPr txBox="1"/>
            <p:nvPr/>
          </p:nvSpPr>
          <p:spPr>
            <a:xfrm>
              <a:off x="7129152" y="1782190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6E404C-E1DE-4F3F-97B4-53B262559535}"/>
                </a:ext>
              </a:extLst>
            </p:cNvPr>
            <p:cNvSpPr txBox="1"/>
            <p:nvPr/>
          </p:nvSpPr>
          <p:spPr>
            <a:xfrm>
              <a:off x="7129152" y="1960089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66ACCC-94FE-4E85-B174-B0829F51E8B4}"/>
                </a:ext>
              </a:extLst>
            </p:cNvPr>
            <p:cNvSpPr txBox="1"/>
            <p:nvPr/>
          </p:nvSpPr>
          <p:spPr>
            <a:xfrm>
              <a:off x="7129152" y="2137988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122A0B-F426-4E4F-85D0-0164357B2B72}"/>
                </a:ext>
              </a:extLst>
            </p:cNvPr>
            <p:cNvSpPr txBox="1"/>
            <p:nvPr/>
          </p:nvSpPr>
          <p:spPr>
            <a:xfrm>
              <a:off x="7124704" y="5340167"/>
              <a:ext cx="1579385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F5FA39-5605-4738-A831-09846C373FE8}"/>
                </a:ext>
              </a:extLst>
            </p:cNvPr>
            <p:cNvSpPr txBox="1"/>
            <p:nvPr/>
          </p:nvSpPr>
          <p:spPr>
            <a:xfrm>
              <a:off x="7814062" y="2289202"/>
              <a:ext cx="289619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...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0F1F1C-C657-4FA1-81EE-DB4FD9D350EF}"/>
                </a:ext>
              </a:extLst>
            </p:cNvPr>
            <p:cNvSpPr txBox="1"/>
            <p:nvPr/>
          </p:nvSpPr>
          <p:spPr>
            <a:xfrm>
              <a:off x="7057992" y="1515342"/>
              <a:ext cx="1712809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Buffer (BTB)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DE6340-64C5-4E78-98D4-CC234702AB35}"/>
                </a:ext>
              </a:extLst>
            </p:cNvPr>
            <p:cNvSpPr txBox="1"/>
            <p:nvPr/>
          </p:nvSpPr>
          <p:spPr>
            <a:xfrm>
              <a:off x="7858537" y="6140711"/>
              <a:ext cx="162386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Target Address Prediction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DE3F43A-B55A-495D-8C5D-0E8E722853A4}"/>
                </a:ext>
              </a:extLst>
            </p:cNvPr>
            <p:cNvSpPr/>
            <p:nvPr/>
          </p:nvSpPr>
          <p:spPr>
            <a:xfrm>
              <a:off x="7918845" y="5559338"/>
              <a:ext cx="1588903" cy="489221"/>
            </a:xfrm>
            <a:custGeom>
              <a:avLst/>
              <a:gdLst>
                <a:gd name="connsiteX0" fmla="*/ 0 w 1588903"/>
                <a:gd name="connsiteY0" fmla="*/ 0 h 489221"/>
                <a:gd name="connsiteX1" fmla="*/ 0 w 1588903"/>
                <a:gd name="connsiteY1" fmla="*/ 489222 h 489221"/>
                <a:gd name="connsiteX2" fmla="*/ 1588903 w 1588903"/>
                <a:gd name="connsiteY2" fmla="*/ 489222 h 48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903" h="489221">
                  <a:moveTo>
                    <a:pt x="0" y="0"/>
                  </a:moveTo>
                  <a:lnTo>
                    <a:pt x="0" y="489222"/>
                  </a:lnTo>
                  <a:lnTo>
                    <a:pt x="1588903" y="489222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3FF0C41-2068-441A-84EB-212FC1AEF0A3}"/>
                </a:ext>
              </a:extLst>
            </p:cNvPr>
            <p:cNvSpPr/>
            <p:nvPr/>
          </p:nvSpPr>
          <p:spPr>
            <a:xfrm>
              <a:off x="9492182" y="6017428"/>
              <a:ext cx="62264" cy="62264"/>
            </a:xfrm>
            <a:custGeom>
              <a:avLst/>
              <a:gdLst>
                <a:gd name="connsiteX0" fmla="*/ 62265 w 62264"/>
                <a:gd name="connsiteY0" fmla="*/ 31132 h 62264"/>
                <a:gd name="connsiteX1" fmla="*/ 0 w 62264"/>
                <a:gd name="connsiteY1" fmla="*/ 62265 h 62264"/>
                <a:gd name="connsiteX2" fmla="*/ 15566 w 62264"/>
                <a:gd name="connsiteY2" fmla="*/ 31132 h 62264"/>
                <a:gd name="connsiteX3" fmla="*/ 0 w 62264"/>
                <a:gd name="connsiteY3" fmla="*/ 0 h 6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64" h="62264">
                  <a:moveTo>
                    <a:pt x="62265" y="31132"/>
                  </a:moveTo>
                  <a:lnTo>
                    <a:pt x="0" y="62265"/>
                  </a:lnTo>
                  <a:lnTo>
                    <a:pt x="15566" y="3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5665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branch predictor – building blocks diagram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9A21CA0-E9B4-4639-9A06-C879D0049E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973" y="1624495"/>
            <a:ext cx="7396054" cy="52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45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branch predictor – building blocks diagram – Taken/Not Taken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9A21CA0-E9B4-4639-9A06-C879D0049E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973" y="1624495"/>
            <a:ext cx="7396054" cy="523350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60965BB-BEFC-431E-9C40-5A5447FFC344}"/>
              </a:ext>
            </a:extLst>
          </p:cNvPr>
          <p:cNvSpPr/>
          <p:nvPr/>
        </p:nvSpPr>
        <p:spPr>
          <a:xfrm>
            <a:off x="4297119" y="2670272"/>
            <a:ext cx="5626645" cy="3629551"/>
          </a:xfrm>
          <a:custGeom>
            <a:avLst/>
            <a:gdLst>
              <a:gd name="connsiteX0" fmla="*/ 2445880 w 5626645"/>
              <a:gd name="connsiteY0" fmla="*/ 33659 h 3629551"/>
              <a:gd name="connsiteX1" fmla="*/ 2440270 w 5626645"/>
              <a:gd name="connsiteY1" fmla="*/ 2631004 h 3629551"/>
              <a:gd name="connsiteX2" fmla="*/ 0 w 5626645"/>
              <a:gd name="connsiteY2" fmla="*/ 2625394 h 3629551"/>
              <a:gd name="connsiteX3" fmla="*/ 0 w 5626645"/>
              <a:gd name="connsiteY3" fmla="*/ 3629551 h 3629551"/>
              <a:gd name="connsiteX4" fmla="*/ 5626645 w 5626645"/>
              <a:gd name="connsiteY4" fmla="*/ 3623941 h 3629551"/>
              <a:gd name="connsiteX5" fmla="*/ 5626645 w 5626645"/>
              <a:gd name="connsiteY5" fmla="*/ 0 h 3629551"/>
              <a:gd name="connsiteX6" fmla="*/ 2445880 w 5626645"/>
              <a:gd name="connsiteY6" fmla="*/ 33659 h 3629551"/>
              <a:gd name="connsiteX0" fmla="*/ 2445880 w 5626645"/>
              <a:gd name="connsiteY0" fmla="*/ 11220 h 3629551"/>
              <a:gd name="connsiteX1" fmla="*/ 2440270 w 5626645"/>
              <a:gd name="connsiteY1" fmla="*/ 2631004 h 3629551"/>
              <a:gd name="connsiteX2" fmla="*/ 0 w 5626645"/>
              <a:gd name="connsiteY2" fmla="*/ 2625394 h 3629551"/>
              <a:gd name="connsiteX3" fmla="*/ 0 w 5626645"/>
              <a:gd name="connsiteY3" fmla="*/ 3629551 h 3629551"/>
              <a:gd name="connsiteX4" fmla="*/ 5626645 w 5626645"/>
              <a:gd name="connsiteY4" fmla="*/ 3623941 h 3629551"/>
              <a:gd name="connsiteX5" fmla="*/ 5626645 w 5626645"/>
              <a:gd name="connsiteY5" fmla="*/ 0 h 3629551"/>
              <a:gd name="connsiteX6" fmla="*/ 2445880 w 5626645"/>
              <a:gd name="connsiteY6" fmla="*/ 11220 h 3629551"/>
              <a:gd name="connsiteX0" fmla="*/ 2445880 w 5626645"/>
              <a:gd name="connsiteY0" fmla="*/ 11220 h 3629551"/>
              <a:gd name="connsiteX1" fmla="*/ 2440270 w 5626645"/>
              <a:gd name="connsiteY1" fmla="*/ 2631004 h 3629551"/>
              <a:gd name="connsiteX2" fmla="*/ 0 w 5626645"/>
              <a:gd name="connsiteY2" fmla="*/ 2625394 h 3629551"/>
              <a:gd name="connsiteX3" fmla="*/ 0 w 5626645"/>
              <a:gd name="connsiteY3" fmla="*/ 3629551 h 3629551"/>
              <a:gd name="connsiteX4" fmla="*/ 5626645 w 5626645"/>
              <a:gd name="connsiteY4" fmla="*/ 3623941 h 3629551"/>
              <a:gd name="connsiteX5" fmla="*/ 5626645 w 5626645"/>
              <a:gd name="connsiteY5" fmla="*/ 0 h 3629551"/>
              <a:gd name="connsiteX6" fmla="*/ 2445880 w 5626645"/>
              <a:gd name="connsiteY6" fmla="*/ 11220 h 362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6645" h="3629551">
                <a:moveTo>
                  <a:pt x="2445880" y="11220"/>
                </a:moveTo>
                <a:cubicBezTo>
                  <a:pt x="2444010" y="873262"/>
                  <a:pt x="2442140" y="1757743"/>
                  <a:pt x="2440270" y="2631004"/>
                </a:cubicBezTo>
                <a:lnTo>
                  <a:pt x="0" y="2625394"/>
                </a:lnTo>
                <a:lnTo>
                  <a:pt x="0" y="3629551"/>
                </a:lnTo>
                <a:lnTo>
                  <a:pt x="5626645" y="3623941"/>
                </a:lnTo>
                <a:lnTo>
                  <a:pt x="5626645" y="0"/>
                </a:lnTo>
                <a:lnTo>
                  <a:pt x="2445880" y="11220"/>
                </a:ln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DF2424C-34EC-443F-9395-01272F718707}"/>
              </a:ext>
            </a:extLst>
          </p:cNvPr>
          <p:cNvSpPr/>
          <p:nvPr/>
        </p:nvSpPr>
        <p:spPr>
          <a:xfrm rot="10800000">
            <a:off x="10127291" y="4241247"/>
            <a:ext cx="548189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FF7EE3-289E-41F5-BAC3-A5710898AAC0}"/>
              </a:ext>
            </a:extLst>
          </p:cNvPr>
          <p:cNvSpPr txBox="1"/>
          <p:nvPr/>
        </p:nvSpPr>
        <p:spPr>
          <a:xfrm>
            <a:off x="10750580" y="429889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Answer: IF</a:t>
            </a:r>
          </a:p>
        </p:txBody>
      </p:sp>
    </p:spTree>
    <p:extLst>
      <p:ext uri="{BB962C8B-B14F-4D97-AF65-F5344CB8AC3E}">
        <p14:creationId xmlns:p14="http://schemas.microsoft.com/office/powerpoint/2010/main" val="1441890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branch predictor – building blocks diagram – Where-to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9A21CA0-E9B4-4639-9A06-C879D0049E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973" y="1624495"/>
            <a:ext cx="7396054" cy="52335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91ACF1-8636-4AE1-A582-A39CCCE14F98}"/>
              </a:ext>
            </a:extLst>
          </p:cNvPr>
          <p:cNvSpPr/>
          <p:nvPr/>
        </p:nvSpPr>
        <p:spPr>
          <a:xfrm>
            <a:off x="2507588" y="2765639"/>
            <a:ext cx="1705384" cy="31919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16BA8B2-A48F-4BF9-8BD2-C49B86074387}"/>
              </a:ext>
            </a:extLst>
          </p:cNvPr>
          <p:cNvSpPr/>
          <p:nvPr/>
        </p:nvSpPr>
        <p:spPr>
          <a:xfrm>
            <a:off x="1789530" y="3998931"/>
            <a:ext cx="553635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CB879-0B51-4E9E-8D21-2AB961EC45E2}"/>
              </a:ext>
            </a:extLst>
          </p:cNvPr>
          <p:cNvSpPr txBox="1"/>
          <p:nvPr/>
        </p:nvSpPr>
        <p:spPr>
          <a:xfrm>
            <a:off x="50488" y="4079664"/>
            <a:ext cx="19185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Answer: Where-to</a:t>
            </a:r>
          </a:p>
        </p:txBody>
      </p:sp>
    </p:spTree>
    <p:extLst>
      <p:ext uri="{BB962C8B-B14F-4D97-AF65-F5344CB8AC3E}">
        <p14:creationId xmlns:p14="http://schemas.microsoft.com/office/powerpoint/2010/main" val="4214311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383FEC-0803-48C6-9ECE-6BBC0C7F7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Straight-Line Speculation term was coined by Arm</a:t>
            </a:r>
          </a:p>
          <a:p>
            <a:pPr lvl="1"/>
            <a:r>
              <a:rPr lang="en-US" dirty="0"/>
              <a:t>result of Google </a:t>
            </a:r>
            <a:r>
              <a:rPr lang="en-US" dirty="0" err="1"/>
              <a:t>SafeSide</a:t>
            </a:r>
            <a:r>
              <a:rPr lang="en-US" dirty="0"/>
              <a:t> project research - CVE-2020-13844</a:t>
            </a:r>
          </a:p>
          <a:p>
            <a:pPr lvl="1"/>
            <a:r>
              <a:rPr lang="en-US" b="0" i="0" dirty="0">
                <a:solidFill>
                  <a:srgbClr val="485054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dirty="0"/>
              <a:t>Arm described SLS as a speculative execution past an unconditional change in the control flow:</a:t>
            </a:r>
            <a:br>
              <a:rPr lang="en-US" dirty="0"/>
            </a:br>
            <a:r>
              <a:rPr lang="en-US" i="1" dirty="0"/>
              <a:t>"Straight-line speculation would involve the processor speculatively executing the next</a:t>
            </a:r>
            <a:br>
              <a:rPr lang="en-US" i="1" dirty="0"/>
            </a:br>
            <a:r>
              <a:rPr lang="en-US" i="1" dirty="0"/>
              <a:t>instructions linearly in memory past the unconditional change in control flow“</a:t>
            </a:r>
          </a:p>
          <a:p>
            <a:pPr lvl="2"/>
            <a:r>
              <a:rPr lang="en-US" dirty="0"/>
              <a:t>Initially observed on </a:t>
            </a:r>
            <a:r>
              <a:rPr lang="en-US" b="1" dirty="0"/>
              <a:t>indirect</a:t>
            </a:r>
            <a:r>
              <a:rPr lang="en-US" dirty="0"/>
              <a:t> unconditional branches on Arm CPUs</a:t>
            </a:r>
          </a:p>
          <a:p>
            <a:r>
              <a:rPr lang="en-US" dirty="0"/>
              <a:t>Shortly after, the SLS was also observed on “</a:t>
            </a:r>
            <a:r>
              <a:rPr lang="en-US" i="1" dirty="0"/>
              <a:t>some x86 CPUs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Also, on </a:t>
            </a:r>
            <a:r>
              <a:rPr lang="en-US" b="1" dirty="0"/>
              <a:t>indirect</a:t>
            </a:r>
            <a:r>
              <a:rPr lang="en-US" dirty="0"/>
              <a:t> unconditional branches</a:t>
            </a:r>
          </a:p>
          <a:p>
            <a:r>
              <a:rPr lang="en-US" dirty="0"/>
              <a:t>However:</a:t>
            </a:r>
          </a:p>
          <a:p>
            <a:pPr lvl="1"/>
            <a:r>
              <a:rPr lang="en-US" dirty="0"/>
              <a:t>SLS had to have been observed on x86 CPUs prior to Arm coining the term</a:t>
            </a:r>
          </a:p>
          <a:p>
            <a:pPr lvl="2"/>
            <a:r>
              <a:rPr lang="en-US" dirty="0"/>
              <a:t>Appearance of traps after RET instructions:</a:t>
            </a:r>
          </a:p>
          <a:p>
            <a:pPr lvl="3"/>
            <a:r>
              <a:rPr lang="en-US" dirty="0"/>
              <a:t>~2018: Microsoft Windows</a:t>
            </a:r>
          </a:p>
          <a:p>
            <a:pPr lvl="3"/>
            <a:r>
              <a:rPr lang="en-US" dirty="0"/>
              <a:t>~2019: grsecurity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82557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1472" r="3485" b="26953"/>
          <a:stretch/>
        </p:blipFill>
        <p:spPr>
          <a:xfrm>
            <a:off x="4550494" y="-17"/>
            <a:ext cx="4851557" cy="6858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31835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383FEC-0803-48C6-9ECE-6BBC0C7F7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Types of SLS</a:t>
            </a:r>
          </a:p>
          <a:p>
            <a:pPr lvl="1"/>
            <a:r>
              <a:rPr lang="en-US" dirty="0"/>
              <a:t>Indirect</a:t>
            </a:r>
          </a:p>
          <a:p>
            <a:pPr lvl="2"/>
            <a:r>
              <a:rPr lang="en-US" dirty="0"/>
              <a:t>Unconditional</a:t>
            </a:r>
          </a:p>
          <a:p>
            <a:pPr lvl="3"/>
            <a:r>
              <a:rPr lang="en-US" dirty="0"/>
              <a:t>Jump and Call</a:t>
            </a:r>
          </a:p>
          <a:p>
            <a:pPr lvl="4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JMP/CALL reg</a:t>
            </a:r>
          </a:p>
          <a:p>
            <a:pPr lvl="4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JMP/CALL [mem]</a:t>
            </a:r>
          </a:p>
          <a:p>
            <a:pPr lvl="3"/>
            <a:r>
              <a:rPr lang="en-US" dirty="0"/>
              <a:t>Function return</a:t>
            </a:r>
          </a:p>
          <a:p>
            <a:pPr lvl="4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5882271-A837-49E2-A9DE-2657B5406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925" y="838200"/>
            <a:ext cx="707707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97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383FEC-0803-48C6-9ECE-6BBC0C7F7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Types of SLS</a:t>
            </a:r>
          </a:p>
          <a:p>
            <a:pPr lvl="1"/>
            <a:r>
              <a:rPr lang="en-US" dirty="0"/>
              <a:t>Indirect</a:t>
            </a:r>
          </a:p>
          <a:p>
            <a:pPr lvl="2"/>
            <a:r>
              <a:rPr lang="en-US" dirty="0"/>
              <a:t>Unconditional</a:t>
            </a:r>
          </a:p>
          <a:p>
            <a:pPr lvl="3"/>
            <a:r>
              <a:rPr lang="en-US" dirty="0"/>
              <a:t>Jump and Call</a:t>
            </a:r>
          </a:p>
          <a:p>
            <a:pPr lvl="4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JMP/CALL reg</a:t>
            </a:r>
          </a:p>
          <a:p>
            <a:pPr lvl="4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JMP/CALL [mem]</a:t>
            </a:r>
          </a:p>
          <a:p>
            <a:pPr lvl="3"/>
            <a:r>
              <a:rPr lang="en-US" dirty="0"/>
              <a:t>Function return</a:t>
            </a:r>
          </a:p>
          <a:p>
            <a:pPr lvl="4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lvl="1"/>
            <a:r>
              <a:rPr lang="en-US" b="1" dirty="0"/>
              <a:t>What about direct branches?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F7B580-94E6-40E7-A4EC-0AED5182A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24" y="4132513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02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4FD5F-79DF-4697-9BEB-0851C018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x86 CPUs (Zen1 and Zen2 microarchitectures)</a:t>
            </a:r>
          </a:p>
          <a:p>
            <a:pPr lvl="1"/>
            <a:r>
              <a:rPr lang="en-US" b="1" dirty="0"/>
              <a:t>All direct unconditional branch instructions experience SLS vulnerability too!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JMP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relative_offset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CALL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relative_offset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Branch direction does not matter</a:t>
            </a:r>
          </a:p>
          <a:p>
            <a:pPr lvl="2"/>
            <a:r>
              <a:rPr lang="en-US" dirty="0"/>
              <a:t>Both forward and backward branches suffer from SLS</a:t>
            </a:r>
          </a:p>
          <a:p>
            <a:pPr lvl="1"/>
            <a:r>
              <a:rPr lang="en-US" dirty="0"/>
              <a:t>It is possible to trigger SLS between two co-located hyper-threads</a:t>
            </a:r>
          </a:p>
          <a:p>
            <a:pPr lvl="1"/>
            <a:endParaRPr lang="en-US" dirty="0"/>
          </a:p>
          <a:p>
            <a:r>
              <a:rPr lang="en-US" dirty="0"/>
              <a:t>AMD x86 CPU (Zen3 microarchitecture)</a:t>
            </a:r>
          </a:p>
          <a:p>
            <a:pPr lvl="1"/>
            <a:r>
              <a:rPr lang="en-US" dirty="0"/>
              <a:t>SLS on direct unconditional branches seems to be fixed</a:t>
            </a:r>
          </a:p>
          <a:p>
            <a:pPr lvl="1"/>
            <a:r>
              <a:rPr lang="en-US" dirty="0"/>
              <a:t>Big design upgrade of the branch predictor unit</a:t>
            </a:r>
          </a:p>
          <a:p>
            <a:pPr lvl="1"/>
            <a:r>
              <a:rPr lang="en-US" dirty="0"/>
              <a:t>Intentional or accidental?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64BDA-734C-4B97-ABAB-1ACA76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CVE-2021-26341 - Direct unconditional branch SLS</a:t>
            </a:r>
          </a:p>
        </p:txBody>
      </p:sp>
    </p:spTree>
    <p:extLst>
      <p:ext uri="{BB962C8B-B14F-4D97-AF65-F5344CB8AC3E}">
        <p14:creationId xmlns:p14="http://schemas.microsoft.com/office/powerpoint/2010/main" val="680479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4FD5F-79DF-4697-9BEB-0851C018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would a modern CPU speculate past a direct unconditional branch?</a:t>
            </a:r>
          </a:p>
          <a:p>
            <a:pPr lvl="1"/>
            <a:r>
              <a:rPr lang="en-US" dirty="0"/>
              <a:t>After all:</a:t>
            </a:r>
          </a:p>
          <a:p>
            <a:pPr lvl="2"/>
            <a:r>
              <a:rPr lang="en-US" dirty="0"/>
              <a:t>Its target address is static!</a:t>
            </a:r>
          </a:p>
          <a:p>
            <a:pPr lvl="3"/>
            <a:r>
              <a:rPr lang="en-US" dirty="0"/>
              <a:t>And encoded as part of the branch instruction!</a:t>
            </a:r>
          </a:p>
          <a:p>
            <a:pPr lvl="2"/>
            <a:r>
              <a:rPr lang="en-US" dirty="0"/>
              <a:t>There is no latency involved</a:t>
            </a:r>
          </a:p>
          <a:p>
            <a:pPr lvl="3"/>
            <a:r>
              <a:rPr lang="en-US" dirty="0"/>
              <a:t>It is unconditional – no need to spend time on</a:t>
            </a:r>
            <a:br>
              <a:rPr lang="en-US" dirty="0"/>
            </a:br>
            <a:r>
              <a:rPr lang="en-US" dirty="0"/>
              <a:t>evaluating any conditions</a:t>
            </a:r>
          </a:p>
          <a:p>
            <a:pPr lvl="3"/>
            <a:endParaRPr lang="en-US" dirty="0"/>
          </a:p>
          <a:p>
            <a:r>
              <a:rPr lang="en-US" dirty="0"/>
              <a:t>Let’s see why…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64BDA-734C-4B97-ABAB-1ACA76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CVE-2021-26341 - Direct unconditional branch SLS</a:t>
            </a:r>
          </a:p>
        </p:txBody>
      </p:sp>
    </p:spTree>
    <p:extLst>
      <p:ext uri="{BB962C8B-B14F-4D97-AF65-F5344CB8AC3E}">
        <p14:creationId xmlns:p14="http://schemas.microsoft.com/office/powerpoint/2010/main" val="3353857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mechanics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539568-B923-492A-B634-891DD049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6612" y="1682130"/>
            <a:ext cx="9578775" cy="34937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99252E8-D408-4E19-A2AE-6CFB29F0DF4B}"/>
                  </a:ext>
                </a:extLst>
              </p14:cNvPr>
              <p14:cNvContentPartPr/>
              <p14:nvPr/>
            </p14:nvContentPartPr>
            <p14:xfrm>
              <a:off x="3371884" y="1809488"/>
              <a:ext cx="401760" cy="25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99252E8-D408-4E19-A2AE-6CFB29F0DF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7932" y="1701488"/>
                <a:ext cx="509304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208294-3069-4B37-ACCD-51C631514166}"/>
                  </a:ext>
                </a:extLst>
              </p14:cNvPr>
              <p14:cNvContentPartPr/>
              <p14:nvPr/>
            </p14:nvContentPartPr>
            <p14:xfrm>
              <a:off x="3573124" y="1867088"/>
              <a:ext cx="719280" cy="51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208294-3069-4B37-ACCD-51C6315141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9097" y="1758327"/>
                <a:ext cx="826974" cy="268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5A1EFF-D85F-4882-8A8A-BDCCE907EA8C}"/>
                  </a:ext>
                </a:extLst>
              </p14:cNvPr>
              <p14:cNvContentPartPr/>
              <p14:nvPr/>
            </p14:nvContentPartPr>
            <p14:xfrm>
              <a:off x="3606604" y="1826768"/>
              <a:ext cx="634680" cy="62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5A1EFF-D85F-4882-8A8A-BDCCE907EA8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52573" y="1718768"/>
                <a:ext cx="742381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5A7BE66-B598-4765-B621-F2D48F349BE7}"/>
                  </a:ext>
                </a:extLst>
              </p14:cNvPr>
              <p14:cNvContentPartPr/>
              <p14:nvPr/>
            </p14:nvContentPartPr>
            <p14:xfrm>
              <a:off x="3591124" y="1844408"/>
              <a:ext cx="949320" cy="63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5A7BE66-B598-4765-B621-F2D48F349B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7124" y="1736408"/>
                <a:ext cx="10569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EB0CCD4-CCC7-4A21-BEE8-68CA37CD1815}"/>
                  </a:ext>
                </a:extLst>
              </p14:cNvPr>
              <p14:cNvContentPartPr/>
              <p14:nvPr/>
            </p14:nvContentPartPr>
            <p14:xfrm>
              <a:off x="3876964" y="1699688"/>
              <a:ext cx="857880" cy="262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EB0CCD4-CCC7-4A21-BEE8-68CA37CD18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22964" y="1591836"/>
                <a:ext cx="965520" cy="477785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FED9A33-7EFF-4EDC-A232-B2350E689780}"/>
              </a:ext>
            </a:extLst>
          </p:cNvPr>
          <p:cNvSpPr/>
          <p:nvPr/>
        </p:nvSpPr>
        <p:spPr>
          <a:xfrm>
            <a:off x="3433207" y="1755872"/>
            <a:ext cx="1301637" cy="237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60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mechanics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539568-B923-492A-B634-891DD049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6612" y="1682130"/>
            <a:ext cx="9578775" cy="3493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DD675F-E4E5-485E-A906-4B8534574234}"/>
              </a:ext>
            </a:extLst>
          </p:cNvPr>
          <p:cNvSpPr/>
          <p:nvPr/>
        </p:nvSpPr>
        <p:spPr>
          <a:xfrm>
            <a:off x="3622431" y="2828611"/>
            <a:ext cx="939521" cy="81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0C29D7-3606-45D4-A99F-96BA0642D991}"/>
              </a:ext>
            </a:extLst>
          </p:cNvPr>
          <p:cNvGrpSpPr/>
          <p:nvPr/>
        </p:nvGrpSpPr>
        <p:grpSpPr>
          <a:xfrm>
            <a:off x="3401367" y="1718268"/>
            <a:ext cx="1371600" cy="316523"/>
            <a:chOff x="3401367" y="1718268"/>
            <a:chExt cx="1371600" cy="3165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C2DFBD-50A9-4D89-A409-94F04DB37289}"/>
                </a:ext>
              </a:extLst>
            </p:cNvPr>
            <p:cNvSpPr/>
            <p:nvPr/>
          </p:nvSpPr>
          <p:spPr>
            <a:xfrm>
              <a:off x="3401367" y="1718268"/>
              <a:ext cx="1371600" cy="3165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9ABAF4-951A-4493-BA08-573F9142FC2F}"/>
                </a:ext>
              </a:extLst>
            </p:cNvPr>
            <p:cNvSpPr/>
            <p:nvPr/>
          </p:nvSpPr>
          <p:spPr>
            <a:xfrm>
              <a:off x="3478086" y="1778312"/>
              <a:ext cx="1234159" cy="190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Branch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004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mechanics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539568-B923-492A-B634-891DD049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6612" y="1682130"/>
            <a:ext cx="9578775" cy="34937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C2DFBD-50A9-4D89-A409-94F04DB37289}"/>
              </a:ext>
            </a:extLst>
          </p:cNvPr>
          <p:cNvSpPr/>
          <p:nvPr/>
        </p:nvSpPr>
        <p:spPr>
          <a:xfrm>
            <a:off x="3401367" y="1718268"/>
            <a:ext cx="1371600" cy="316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DD675F-E4E5-485E-A906-4B8534574234}"/>
              </a:ext>
            </a:extLst>
          </p:cNvPr>
          <p:cNvSpPr/>
          <p:nvPr/>
        </p:nvSpPr>
        <p:spPr>
          <a:xfrm>
            <a:off x="3622431" y="2828611"/>
            <a:ext cx="939521" cy="81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4C0930-71D6-4A26-9D03-C9B19D4F1E3C}"/>
              </a:ext>
            </a:extLst>
          </p:cNvPr>
          <p:cNvCxnSpPr/>
          <p:nvPr/>
        </p:nvCxnSpPr>
        <p:spPr>
          <a:xfrm flipH="1">
            <a:off x="1306612" y="1879041"/>
            <a:ext cx="19795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69FBF6-3056-4C3F-B5B5-99C8ABD33DC1}"/>
              </a:ext>
            </a:extLst>
          </p:cNvPr>
          <p:cNvSpPr txBox="1"/>
          <p:nvPr/>
        </p:nvSpPr>
        <p:spPr>
          <a:xfrm>
            <a:off x="1452923" y="1528241"/>
            <a:ext cx="18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Branch Target Buffer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F343B2-5229-456B-9717-A1B2988C629E}"/>
              </a:ext>
            </a:extLst>
          </p:cNvPr>
          <p:cNvGrpSpPr/>
          <p:nvPr/>
        </p:nvGrpSpPr>
        <p:grpSpPr>
          <a:xfrm>
            <a:off x="3401367" y="1718268"/>
            <a:ext cx="1371600" cy="316523"/>
            <a:chOff x="3401367" y="1718268"/>
            <a:chExt cx="1371600" cy="3165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961BC5-0CFE-4459-A6C5-97B15D8CD110}"/>
                </a:ext>
              </a:extLst>
            </p:cNvPr>
            <p:cNvSpPr/>
            <p:nvPr/>
          </p:nvSpPr>
          <p:spPr>
            <a:xfrm>
              <a:off x="3401367" y="1718268"/>
              <a:ext cx="1371600" cy="3165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F95F7A-CAB4-4690-978C-AA9B2F8380DE}"/>
                </a:ext>
              </a:extLst>
            </p:cNvPr>
            <p:cNvSpPr/>
            <p:nvPr/>
          </p:nvSpPr>
          <p:spPr>
            <a:xfrm>
              <a:off x="3478086" y="1778312"/>
              <a:ext cx="1234159" cy="190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Branch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6649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mechanics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539568-B923-492A-B634-891DD049F20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06800" y="1682130"/>
            <a:ext cx="9578144" cy="3495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0B6D6C-10A1-430A-819C-B819A1B6624D}"/>
              </a:ext>
            </a:extLst>
          </p:cNvPr>
          <p:cNvSpPr/>
          <p:nvPr/>
        </p:nvSpPr>
        <p:spPr>
          <a:xfrm>
            <a:off x="1660507" y="1795142"/>
            <a:ext cx="1705384" cy="19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Jump target address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03F80-C9C9-4851-A05E-C9ABAC665037}"/>
              </a:ext>
            </a:extLst>
          </p:cNvPr>
          <p:cNvSpPr txBox="1"/>
          <p:nvPr/>
        </p:nvSpPr>
        <p:spPr>
          <a:xfrm>
            <a:off x="5048276" y="6187627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Predicted correctly</a:t>
            </a:r>
          </a:p>
        </p:txBody>
      </p:sp>
    </p:spTree>
    <p:extLst>
      <p:ext uri="{BB962C8B-B14F-4D97-AF65-F5344CB8AC3E}">
        <p14:creationId xmlns:p14="http://schemas.microsoft.com/office/powerpoint/2010/main" val="1537862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mechanics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539568-B923-492A-B634-891DD049F2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06199" y="1682129"/>
            <a:ext cx="9579600" cy="349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C3BCE8-4CBB-470B-9A9F-A08E9965703C}"/>
              </a:ext>
            </a:extLst>
          </p:cNvPr>
          <p:cNvSpPr txBox="1"/>
          <p:nvPr/>
        </p:nvSpPr>
        <p:spPr>
          <a:xfrm>
            <a:off x="5349641" y="618762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Mispredicted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11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mechanics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539568-B923-492A-B634-891DD049F20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06800" y="1682130"/>
            <a:ext cx="9579600" cy="34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1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Frontend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1472" r="3485" b="52041"/>
          <a:stretch/>
        </p:blipFill>
        <p:spPr>
          <a:xfrm>
            <a:off x="4781085" y="1100438"/>
            <a:ext cx="5883175" cy="5401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943580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mechanics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539568-B923-492A-B634-891DD049F2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06799" y="1679579"/>
            <a:ext cx="9579600" cy="47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393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mechanics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539568-B923-492A-B634-891DD049F20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06799" y="1679579"/>
            <a:ext cx="9579600" cy="47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256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mechanics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539568-B923-492A-B634-891DD049F20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21200" y="1679579"/>
            <a:ext cx="9579600" cy="47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39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4FD5F-79DF-4697-9BEB-0851C018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there is no entry in the BTB (or Return Address Stack (RAS) for RET instructions)</a:t>
            </a:r>
          </a:p>
          <a:p>
            <a:pPr lvl="1"/>
            <a:r>
              <a:rPr lang="en-US" dirty="0"/>
              <a:t>the branch will be </a:t>
            </a:r>
            <a:r>
              <a:rPr lang="en-US" dirty="0" err="1"/>
              <a:t>mispredicted</a:t>
            </a:r>
            <a:r>
              <a:rPr lang="en-US" dirty="0"/>
              <a:t> and SLS might occur</a:t>
            </a:r>
          </a:p>
          <a:p>
            <a:pPr lvl="2"/>
            <a:r>
              <a:rPr lang="en-US" b="1" dirty="0"/>
              <a:t>Any branch type!</a:t>
            </a:r>
          </a:p>
          <a:p>
            <a:endParaRPr lang="en-US" dirty="0"/>
          </a:p>
          <a:p>
            <a:r>
              <a:rPr lang="en-US" dirty="0"/>
              <a:t>What does it mean?</a:t>
            </a:r>
          </a:p>
          <a:p>
            <a:pPr lvl="1"/>
            <a:r>
              <a:rPr lang="en-US" dirty="0"/>
              <a:t>We can easily and almost 100% reliably make affected AMD CPUs </a:t>
            </a:r>
            <a:r>
              <a:rPr lang="en-US" dirty="0" err="1"/>
              <a:t>mispredict</a:t>
            </a:r>
            <a:r>
              <a:rPr lang="en-US" dirty="0"/>
              <a:t> </a:t>
            </a:r>
            <a:r>
              <a:rPr lang="en-US" b="1" dirty="0"/>
              <a:t>any </a:t>
            </a:r>
            <a:r>
              <a:rPr lang="en-US" dirty="0"/>
              <a:t>branch …</a:t>
            </a:r>
          </a:p>
          <a:p>
            <a:pPr lvl="2"/>
            <a:r>
              <a:rPr lang="en-US" dirty="0"/>
              <a:t>Direct or indirect</a:t>
            </a:r>
          </a:p>
          <a:p>
            <a:pPr lvl="2"/>
            <a:r>
              <a:rPr lang="en-US" dirty="0"/>
              <a:t>Conditional or unconditional</a:t>
            </a:r>
          </a:p>
          <a:p>
            <a:pPr lvl="1"/>
            <a:r>
              <a:rPr lang="en-US" dirty="0"/>
              <a:t>… and trigger SLS past it.</a:t>
            </a:r>
          </a:p>
          <a:p>
            <a:r>
              <a:rPr lang="en-US" dirty="0"/>
              <a:t>How?</a:t>
            </a:r>
          </a:p>
          <a:p>
            <a:pPr lvl="1"/>
            <a:r>
              <a:rPr lang="en-US" dirty="0"/>
              <a:t>We need to make sure the corresponding BTB entry is not present</a:t>
            </a:r>
          </a:p>
          <a:p>
            <a:pPr lvl="1"/>
            <a:r>
              <a:rPr lang="en-US" dirty="0"/>
              <a:t>Simplest way: flushing entire BTB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64BDA-734C-4B97-ABAB-1ACA76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CVE-2021-26341 - Direct unconditional branch SLS</a:t>
            </a:r>
          </a:p>
        </p:txBody>
      </p:sp>
    </p:spTree>
    <p:extLst>
      <p:ext uri="{BB962C8B-B14F-4D97-AF65-F5344CB8AC3E}">
        <p14:creationId xmlns:p14="http://schemas.microsoft.com/office/powerpoint/2010/main" val="18993109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D3D4D-B970-4C76-AF2F-74E294D2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CVE-2021-26341 - Direct unconditional branch SLS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67F70-FEB5-4686-AA08-3F24920D9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69960"/>
            <a:ext cx="5257800" cy="5188039"/>
          </a:xfrm>
        </p:spPr>
        <p:txBody>
          <a:bodyPr>
            <a:noAutofit/>
          </a:bodyPr>
          <a:lstStyle/>
          <a:p>
            <a:r>
              <a:rPr lang="en-US" sz="1300" dirty="0"/>
              <a:t>Flushing entire BTB</a:t>
            </a:r>
          </a:p>
          <a:p>
            <a:pPr marL="536575" lvl="1" indent="-268288"/>
            <a:r>
              <a:rPr lang="en-US" sz="1300" dirty="0"/>
              <a:t>Execute a large enough number of consecutive branches</a:t>
            </a:r>
          </a:p>
          <a:p>
            <a:pPr marL="536575" lvl="1" indent="-268288"/>
            <a:r>
              <a:rPr lang="en-US" sz="1300" dirty="0"/>
              <a:t>Each will take at least one entry in the BTB</a:t>
            </a:r>
          </a:p>
          <a:p>
            <a:pPr marL="536575" lvl="1" indent="-268288"/>
            <a:r>
              <a:rPr lang="en-US" sz="1300" dirty="0"/>
              <a:t>BTB entries can hold up to two branches within the same 64-byte instruction block</a:t>
            </a:r>
          </a:p>
          <a:p>
            <a:pPr marL="536575" lvl="2" indent="-268288"/>
            <a:r>
              <a:rPr lang="en-US" sz="1300" dirty="0"/>
              <a:t>Provided the first branch is a conditional branch</a:t>
            </a:r>
          </a:p>
          <a:p>
            <a:endParaRPr lang="en-US" sz="1300" dirty="0"/>
          </a:p>
          <a:p>
            <a:r>
              <a:rPr lang="en-US" sz="1300" dirty="0"/>
              <a:t>Solution</a:t>
            </a:r>
          </a:p>
          <a:p>
            <a:pPr marL="536575" lvl="1" indent="-268288"/>
            <a:r>
              <a:rPr lang="en-US" sz="1300" dirty="0"/>
              <a:t>Place two unconditional branches within a single cache-line</a:t>
            </a:r>
          </a:p>
          <a:p>
            <a:pPr marL="828667" lvl="3" indent="-268288"/>
            <a:r>
              <a:rPr lang="en-US" sz="1300" dirty="0"/>
              <a:t>Upon execution at least one entry of the BTB will be taken</a:t>
            </a:r>
          </a:p>
          <a:p>
            <a:pPr marL="536575" lvl="1" indent="-268288"/>
            <a:r>
              <a:rPr lang="en-US" sz="1300" dirty="0"/>
              <a:t>Repeat this code construct a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300" dirty="0"/>
              <a:t> of times</a:t>
            </a:r>
          </a:p>
          <a:p>
            <a:pPr marL="828667" lvl="3" indent="-268288"/>
            <a:r>
              <a:rPr lang="en-US" sz="1300" dirty="0"/>
              <a:t>Entire BTB overwritten if the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300" dirty="0"/>
              <a:t> is equal to or greater than the number of entries of the given BTB</a:t>
            </a:r>
          </a:p>
          <a:p>
            <a:pPr marL="536575" lvl="1" indent="-268288"/>
            <a:r>
              <a:rPr lang="en-US" sz="1300" dirty="0"/>
              <a:t>Or… (ab)use Spectre v2 mitigations</a:t>
            </a:r>
          </a:p>
          <a:p>
            <a:pPr marL="828667" lvl="3" indent="-268288"/>
            <a:r>
              <a:rPr lang="en-US" sz="1300" dirty="0"/>
              <a:t>Trigger IBPB</a:t>
            </a:r>
          </a:p>
          <a:p>
            <a:pPr marL="1114409" lvl="4" indent="-268288"/>
            <a:r>
              <a:rPr lang="en-US" sz="1300" dirty="0"/>
              <a:t>via MSR write or by context/privilege switch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DA088B-9797-407B-851A-D84FA30F65A6}"/>
              </a:ext>
            </a:extLst>
          </p:cNvPr>
          <p:cNvSpPr txBox="1"/>
          <p:nvPr/>
        </p:nvSpPr>
        <p:spPr>
          <a:xfrm>
            <a:off x="6095999" y="1756373"/>
            <a:ext cx="621620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.macro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flush_btb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NUMBER</a:t>
            </a:r>
          </a:p>
          <a:p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	; start at a cache-line size aligned address</a:t>
            </a:r>
            <a:endParaRPr lang="en-US" sz="16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	.align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64</a:t>
            </a:r>
            <a:endParaRPr lang="en-US" sz="16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repeat the code between .</a:t>
            </a:r>
            <a:r>
              <a:rPr lang="en-US" sz="1600" b="0" i="0" dirty="0" err="1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rept</a:t>
            </a:r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and .</a:t>
            </a:r>
            <a:r>
              <a:rPr lang="en-US" sz="1600" b="0" i="0" dirty="0" err="1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endr</a:t>
            </a:r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888888"/>
                </a:solidFill>
                <a:latin typeface="Courier New" panose="02070309020205020404" pitchFamily="49" charset="0"/>
              </a:rPr>
              <a:t>	; </a:t>
            </a:r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directives a NUMBER of times</a:t>
            </a:r>
            <a:endParaRPr lang="en-US" sz="1600" b="0" i="0" dirty="0">
              <a:solidFill>
                <a:srgbClr val="1F7199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	.</a:t>
            </a:r>
            <a:r>
              <a:rPr lang="en-US" sz="1600" b="0" i="0" dirty="0" err="1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rept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\NUMBER</a:t>
            </a:r>
          </a:p>
          <a:p>
            <a:r>
              <a:rPr lang="en-US" sz="16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sz="1600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jmp</a:t>
            </a:r>
            <a:r>
              <a:rPr lang="en-US" sz="16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f   </a:t>
            </a:r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first unconditional jump</a:t>
            </a:r>
          </a:p>
          <a:p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		.</a:t>
            </a:r>
            <a:r>
              <a:rPr lang="en-US" sz="1600" b="0" i="0" dirty="0" err="1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rept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30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half-cache-line-size padding</a:t>
            </a:r>
          </a:p>
          <a:p>
            <a:r>
              <a:rPr lang="en-US" sz="16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			</a:t>
            </a:r>
            <a:r>
              <a:rPr lang="en-US" sz="1600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nop</a:t>
            </a:r>
            <a:endParaRPr lang="en-US" sz="1600" b="1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		.</a:t>
            </a:r>
            <a:r>
              <a:rPr lang="en-US" sz="1600" b="0" i="0" dirty="0" err="1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endr</a:t>
            </a:r>
            <a:endParaRPr lang="en-US" sz="1600" b="0" i="0" dirty="0">
              <a:solidFill>
                <a:srgbClr val="1F7199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: 		</a:t>
            </a:r>
            <a:r>
              <a:rPr lang="en-US" sz="1600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jmp</a:t>
            </a:r>
            <a:r>
              <a:rPr lang="en-US" sz="16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f   </a:t>
            </a:r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second unconditional jump</a:t>
            </a:r>
          </a:p>
          <a:p>
            <a:r>
              <a:rPr lang="en-US" sz="1600" b="0" i="0" dirty="0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		.</a:t>
            </a:r>
            <a:r>
              <a:rPr lang="en-US" sz="1600" b="0" i="0" dirty="0" err="1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rept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29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full cache-line-size padding</a:t>
            </a:r>
          </a:p>
          <a:p>
            <a:r>
              <a:rPr lang="en-US" sz="16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			</a:t>
            </a:r>
            <a:r>
              <a:rPr lang="en-US" sz="1600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nop</a:t>
            </a:r>
            <a:endParaRPr lang="en-US" sz="1600" b="1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		.</a:t>
            </a:r>
            <a:r>
              <a:rPr lang="en-US" sz="1600" b="0" i="0" dirty="0" err="1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endr</a:t>
            </a:r>
            <a:endParaRPr lang="en-US" sz="1600" b="0" i="0" dirty="0">
              <a:solidFill>
                <a:srgbClr val="1F7199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:		</a:t>
            </a:r>
            <a:r>
              <a:rPr lang="en-US" sz="1600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nop</a:t>
            </a:r>
            <a:endParaRPr lang="en-US" sz="1600" b="1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	.</a:t>
            </a:r>
            <a:r>
              <a:rPr lang="en-US" sz="1600" b="0" i="0" dirty="0" err="1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endr</a:t>
            </a:r>
            <a:endParaRPr lang="en-US" sz="1600" b="0" i="0" dirty="0">
              <a:solidFill>
                <a:srgbClr val="1F7199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1600" b="0" i="0" dirty="0" err="1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endm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46375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4FD5F-79DF-4697-9BEB-0851C018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Speculation window</a:t>
            </a:r>
          </a:p>
          <a:p>
            <a:pPr lvl="1"/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up to 8 simple and short (up to 16 bytes) x86 instructions can be speculatively executed</a:t>
            </a:r>
          </a:p>
          <a:p>
            <a:pPr marL="1212839" lvl="2" indent="-285750"/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in practice: 4-5 short x86 instructions that do not compete for execution units</a:t>
            </a:r>
          </a:p>
          <a:p>
            <a:pPr lvl="1"/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up to 2 memory loads can be executed speculatively</a:t>
            </a:r>
          </a:p>
          <a:p>
            <a:pPr marL="1212839" lvl="2" indent="-285750"/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the loads (even pre-cached) cannot provide data to the following µops in time</a:t>
            </a:r>
          </a:p>
          <a:p>
            <a:pPr marL="1212839" lvl="2" indent="-285750"/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the loads </a:t>
            </a:r>
            <a:r>
              <a:rPr lang="en-US" b="1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do</a:t>
            </a:r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 get scheduled and can leave traces in cache hierarchy</a:t>
            </a:r>
          </a:p>
          <a:p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>
                <a:solidFill>
                  <a:srgbClr val="828282"/>
                </a:solidFill>
                <a:latin typeface="Roboto" panose="02000000000000000000" pitchFamily="2" charset="0"/>
              </a:rPr>
              <a:t>constructing a full Spectre v1 gadget is not possible with this type of SLS</a:t>
            </a:r>
          </a:p>
          <a:p>
            <a:pPr lvl="1"/>
            <a:r>
              <a:rPr lang="en-US" dirty="0">
                <a:solidFill>
                  <a:srgbClr val="828282"/>
                </a:solidFill>
                <a:latin typeface="Roboto" panose="02000000000000000000" pitchFamily="2" charset="0"/>
              </a:rPr>
              <a:t>Secret data needs to be available in GPR (registers) for the SLS gadget</a:t>
            </a:r>
          </a:p>
          <a:p>
            <a:pPr lvl="1"/>
            <a:r>
              <a:rPr lang="en-US" dirty="0">
                <a:solidFill>
                  <a:srgbClr val="828282"/>
                </a:solidFill>
                <a:latin typeface="Roboto" panose="02000000000000000000" pitchFamily="2" charset="0"/>
              </a:rPr>
              <a:t>or…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64BDA-734C-4B97-ABAB-1ACA76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CVE-2021-26341 - Direct unconditional branch SLS</a:t>
            </a:r>
          </a:p>
        </p:txBody>
      </p:sp>
    </p:spTree>
    <p:extLst>
      <p:ext uri="{BB962C8B-B14F-4D97-AF65-F5344CB8AC3E}">
        <p14:creationId xmlns:p14="http://schemas.microsoft.com/office/powerpoint/2010/main" val="33181836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4FD5F-79DF-4697-9BEB-0851C018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Store-To-Load-Forwarding (STLF)</a:t>
            </a:r>
          </a:p>
          <a:p>
            <a:pPr lvl="1"/>
            <a:r>
              <a:rPr lang="en-US" dirty="0"/>
              <a:t>Forwarding data of a completed (but not yet retired) stores to the later loads</a:t>
            </a:r>
          </a:p>
          <a:p>
            <a:pPr lvl="2"/>
            <a:r>
              <a:rPr lang="en-US" dirty="0"/>
              <a:t>Stores are buffered in the Store Queue (WAW and WAR dependencies)</a:t>
            </a:r>
          </a:p>
          <a:p>
            <a:pPr lvl="2"/>
            <a:r>
              <a:rPr lang="en-US" dirty="0"/>
              <a:t>Later loads must get fresh data either from the Store Queue (if fresh) or memory</a:t>
            </a:r>
          </a:p>
          <a:p>
            <a:pPr lvl="2"/>
            <a:endParaRPr lang="en-US" dirty="0"/>
          </a:p>
          <a:p>
            <a:r>
              <a:rPr lang="en-US" dirty="0"/>
              <a:t>Memory loads executed under SLS receive data from the earlier stores to the same address</a:t>
            </a:r>
          </a:p>
          <a:p>
            <a:pPr lvl="1"/>
            <a:r>
              <a:rPr lang="en-US" dirty="0"/>
              <a:t>STLF enables speculative loads under SLS to execute fast enough</a:t>
            </a:r>
          </a:p>
          <a:p>
            <a:pPr lvl="1"/>
            <a:r>
              <a:rPr lang="en-US" dirty="0"/>
              <a:t>Such loads do provide data to their dependent µops!</a:t>
            </a:r>
          </a:p>
          <a:p>
            <a:pPr lvl="1"/>
            <a:endParaRPr lang="en-US" dirty="0"/>
          </a:p>
          <a:p>
            <a:r>
              <a:rPr lang="en-US" dirty="0"/>
              <a:t>STLF requirements</a:t>
            </a:r>
          </a:p>
          <a:p>
            <a:pPr lvl="1"/>
            <a:r>
              <a:rPr lang="en-US" dirty="0"/>
              <a:t>Earlier store contains all the load’s bytes (cannot load more than has been stored)</a:t>
            </a:r>
          </a:p>
          <a:p>
            <a:pPr lvl="1"/>
            <a:r>
              <a:rPr lang="en-US" dirty="0"/>
              <a:t>CPU uses memory load address bits 11:0 to determine STLF eligibility</a:t>
            </a:r>
          </a:p>
          <a:p>
            <a:pPr lvl="1"/>
            <a:r>
              <a:rPr lang="en-US" dirty="0"/>
              <a:t>Same address space and ideally same registers, closely grouped together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64BDA-734C-4B97-ABAB-1ACA76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CVE-2021-26341 - Direct unconditional branch SLS</a:t>
            </a:r>
          </a:p>
        </p:txBody>
      </p:sp>
    </p:spTree>
    <p:extLst>
      <p:ext uri="{BB962C8B-B14F-4D97-AF65-F5344CB8AC3E}">
        <p14:creationId xmlns:p14="http://schemas.microsoft.com/office/powerpoint/2010/main" val="22250583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4FD5F-79DF-4697-9BEB-0851C018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Direct unconditional branch SLS with STLF gadget PoC example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64BDA-734C-4B97-ABAB-1ACA76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CVE-2021-26341 - Direct unconditional branch SLS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66F42-8639-4F4A-99F5-6BD832F97F65}"/>
              </a:ext>
            </a:extLst>
          </p:cNvPr>
          <p:cNvSpPr txBox="1"/>
          <p:nvPr/>
        </p:nvSpPr>
        <p:spPr>
          <a:xfrm>
            <a:off x="889352" y="2196596"/>
            <a:ext cx="67429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asm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goto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 (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"mov $0x4141414141414141, %%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rbx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"mov %%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rbx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, (%0)\n“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sfence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lfence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".align 64\n“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jmp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 %l[end]\n“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"mov (%0), %%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rbx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"and %1, %%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rbx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"add %2, %%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rbx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"mov (%%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rbx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), %%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ebx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 :: "r" (&amp;path), "r" (1UL &lt;&lt; 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bufsiz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), "r" (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buf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 : "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rbx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", "memory“</a:t>
            </a: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 : end);</a:t>
            </a: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end: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87A7B-2251-C256-70EA-8430F6AD2E60}"/>
              </a:ext>
            </a:extLst>
          </p:cNvPr>
          <p:cNvSpPr txBox="1"/>
          <p:nvPr/>
        </p:nvSpPr>
        <p:spPr>
          <a:xfrm>
            <a:off x="7632349" y="701268"/>
            <a:ext cx="47879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wipawel</a:t>
            </a:r>
            <a:r>
              <a:rPr lang="pl-PL" sz="1100" b="0" i="0" dirty="0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@pawel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poc: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~$ time taskset -c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./readlink Baseline: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200</a:t>
            </a:r>
            <a:endParaRPr lang="en-US" sz="1100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Secret: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4141414141414141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0000ffffffffff40</a:t>
            </a:r>
            <a:endParaRPr lang="en-US" sz="1100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0000ffffffefff40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0000fdffffefff40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0000fdffffeff740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0000fddfffeff740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0000fddbffeff740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0000fddbfbeff740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0000fddbfbe7f740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0000fd5bfbe7f740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0000fd5b7be7f740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0000fd5b7be7f540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0000fd5b7be7e540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0000fd5b7be5e540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0000fd5b7be1e540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0000fd5b7be1c540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0000fd4b7be1c540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0000fd437be1c540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0000f5437be1c540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0000f5437bc1c540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0000f5417bc1c540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0000f54179c1c540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0000f54169c1c540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0000e54169c1c540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0000c54169c1c540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0000c5416941c540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0000c5414941c540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0000c54149414540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0000c54149414140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0000c14149414140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0000414149414140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Result: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0000414141414140</a:t>
            </a:r>
            <a:endParaRPr lang="en-US" sz="11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real 0m14.620s user 0m11.650s sys 0m2.875s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2007615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F9C1-C455-0CD4-42AC-CBF77E076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CVE-2021-26341 - Direct unconditional branch SLS</a:t>
            </a:r>
            <a:endParaRPr lang="pl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6EB21-98E0-46EB-9CC3-F518D8190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Vulnerable pipeline</a:t>
            </a:r>
          </a:p>
          <a:p>
            <a:endParaRPr lang="pl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8D03D-E9BD-DFB0-DE63-335018E1BD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Pipeline leak</a:t>
            </a:r>
            <a:endParaRPr lang="pl-PL" sz="800" dirty="0"/>
          </a:p>
        </p:txBody>
      </p:sp>
      <p:pic>
        <p:nvPicPr>
          <p:cNvPr id="6" name="Picture 5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4A089723-B81E-CB0A-6581-DCB9A640D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87" y="2463800"/>
            <a:ext cx="4333874" cy="2890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ED95A0-5EE0-C7D0-52FD-417966DE0A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56772" y="2463799"/>
            <a:ext cx="4336255" cy="28908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74E514-3053-8EC8-91CA-5429471A71C0}"/>
              </a:ext>
            </a:extLst>
          </p:cNvPr>
          <p:cNvSpPr txBox="1"/>
          <p:nvPr/>
        </p:nvSpPr>
        <p:spPr>
          <a:xfrm>
            <a:off x="6510445" y="5586074"/>
            <a:ext cx="44289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>
                <a:hlinkClick r:id="rId4"/>
              </a:rPr>
              <a:t>Nord Stream natural gas pipelines spring multiple leaks | Oil &amp; Gas Journal (ogj.com)</a:t>
            </a:r>
            <a:endParaRPr lang="pl-PL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127334-7E4A-FA82-9C80-AE332B14E854}"/>
              </a:ext>
            </a:extLst>
          </p:cNvPr>
          <p:cNvSpPr txBox="1"/>
          <p:nvPr/>
        </p:nvSpPr>
        <p:spPr>
          <a:xfrm>
            <a:off x="1087570" y="5569838"/>
            <a:ext cx="44289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>
                <a:hlinkClick r:id="rId5"/>
              </a:rPr>
              <a:t>https://p0.pxfuel.com/preview/170/208/982/gas-production-technology-power.jpg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41180708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4098B-A3EF-4A1A-B376-C175AF4EC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76404"/>
            <a:ext cx="10764000" cy="4861282"/>
          </a:xfrm>
        </p:spPr>
        <p:txBody>
          <a:bodyPr>
            <a:normAutofit/>
          </a:bodyPr>
          <a:lstStyle/>
          <a:p>
            <a:r>
              <a:rPr lang="en-US" dirty="0"/>
              <a:t>First, we discuss SLS mitigation for the following branches:</a:t>
            </a:r>
          </a:p>
          <a:p>
            <a:pPr lvl="1"/>
            <a:r>
              <a:rPr lang="en-US" dirty="0"/>
              <a:t>Direct unconditional </a:t>
            </a:r>
            <a:r>
              <a:rPr lang="en-US" b="1" dirty="0"/>
              <a:t>jump</a:t>
            </a:r>
          </a:p>
          <a:p>
            <a:pPr lvl="1"/>
            <a:r>
              <a:rPr lang="en-US" dirty="0"/>
              <a:t>Indirect unconditional </a:t>
            </a:r>
            <a:r>
              <a:rPr lang="en-US" b="1" dirty="0"/>
              <a:t>jump</a:t>
            </a:r>
          </a:p>
          <a:p>
            <a:pPr lvl="1"/>
            <a:r>
              <a:rPr lang="en-US" dirty="0"/>
              <a:t>Function return </a:t>
            </a:r>
            <a:r>
              <a:rPr lang="en-US" b="1" dirty="0"/>
              <a:t>RET</a:t>
            </a:r>
          </a:p>
          <a:p>
            <a:r>
              <a:rPr lang="en-US" dirty="0"/>
              <a:t>These three cases are easy to mitigate</a:t>
            </a:r>
          </a:p>
          <a:p>
            <a:pPr lvl="1"/>
            <a:r>
              <a:rPr lang="en-US" dirty="0"/>
              <a:t>Just follow them with a speculative execution barrier (i.e., serializing or ordering instruction)</a:t>
            </a:r>
          </a:p>
          <a:p>
            <a:pPr lvl="2"/>
            <a:r>
              <a:rPr lang="en-US" dirty="0"/>
              <a:t>The shorter the barrier instruction the better</a:t>
            </a:r>
          </a:p>
          <a:p>
            <a:pPr lvl="2"/>
            <a:r>
              <a:rPr lang="en-US" dirty="0"/>
              <a:t>Never gets executed architecturally</a:t>
            </a:r>
          </a:p>
          <a:p>
            <a:endParaRPr lang="en-US" dirty="0"/>
          </a:p>
          <a:p>
            <a:r>
              <a:rPr lang="en-US" dirty="0"/>
              <a:t>SLS mitigation for direct or indirect </a:t>
            </a:r>
            <a:r>
              <a:rPr lang="en-US" b="1" dirty="0"/>
              <a:t>call</a:t>
            </a:r>
            <a:r>
              <a:rPr lang="en-US" dirty="0"/>
              <a:t> is not that simple</a:t>
            </a:r>
          </a:p>
          <a:p>
            <a:pPr lvl="1"/>
            <a:r>
              <a:rPr lang="en-US" dirty="0"/>
              <a:t>At some point control flow resumes execution at an instruction following the call</a:t>
            </a:r>
          </a:p>
          <a:p>
            <a:pPr lvl="2"/>
            <a:r>
              <a:rPr lang="en-US" dirty="0"/>
              <a:t>The speculative execution barrier </a:t>
            </a:r>
            <a:r>
              <a:rPr lang="en-US" b="1" dirty="0"/>
              <a:t>does</a:t>
            </a:r>
            <a:r>
              <a:rPr lang="en-US" dirty="0"/>
              <a:t> get executed architecturally</a:t>
            </a:r>
          </a:p>
          <a:p>
            <a:pPr lvl="2"/>
            <a:r>
              <a:rPr lang="en-US" dirty="0"/>
              <a:t>Should be fast and must not have architectural “side-effects”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B9A4E-81B5-4761-8B29-895B6118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</a:t>
            </a:r>
          </a:p>
        </p:txBody>
      </p:sp>
    </p:spTree>
    <p:extLst>
      <p:ext uri="{BB962C8B-B14F-4D97-AF65-F5344CB8AC3E}">
        <p14:creationId xmlns:p14="http://schemas.microsoft.com/office/powerpoint/2010/main" val="407870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Frontend</a:t>
            </a:r>
          </a:p>
          <a:p>
            <a:pPr lvl="2"/>
            <a:r>
              <a:rPr lang="en-US" dirty="0"/>
              <a:t>Fetch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1472" r="3485" b="52041"/>
          <a:stretch/>
        </p:blipFill>
        <p:spPr>
          <a:xfrm>
            <a:off x="4781085" y="1100438"/>
            <a:ext cx="5883175" cy="5401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040829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E76A-8B46-4A0A-ABCF-F3959D01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 – jumps and rets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3611-4E67-4A1A-93F2-BF48EE16F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76400"/>
            <a:ext cx="10763250" cy="4572000"/>
          </a:xfrm>
        </p:spPr>
        <p:txBody>
          <a:bodyPr/>
          <a:lstStyle/>
          <a:p>
            <a:r>
              <a:rPr lang="en-US" dirty="0"/>
              <a:t>The simplest yet effective and therefore commonly used mitigation for</a:t>
            </a:r>
          </a:p>
          <a:p>
            <a:pPr lvl="1"/>
            <a:r>
              <a:rPr lang="en-US" dirty="0"/>
              <a:t>Direct unconditional </a:t>
            </a:r>
            <a:r>
              <a:rPr lang="en-US" b="1" dirty="0"/>
              <a:t>jump</a:t>
            </a:r>
          </a:p>
          <a:p>
            <a:pPr lvl="1"/>
            <a:r>
              <a:rPr lang="en-US" dirty="0"/>
              <a:t>Indirect unconditional </a:t>
            </a:r>
            <a:r>
              <a:rPr lang="en-US" b="1" dirty="0"/>
              <a:t>jump</a:t>
            </a:r>
          </a:p>
          <a:p>
            <a:pPr lvl="1"/>
            <a:r>
              <a:rPr lang="en-US" dirty="0"/>
              <a:t>Function return </a:t>
            </a:r>
            <a:r>
              <a:rPr lang="en-US" b="1" dirty="0"/>
              <a:t>RET</a:t>
            </a:r>
          </a:p>
          <a:p>
            <a:pPr marL="269875" lvl="1" indent="90488">
              <a:buNone/>
            </a:pPr>
            <a:r>
              <a:rPr lang="en-US" dirty="0"/>
              <a:t>is the </a:t>
            </a:r>
            <a:r>
              <a:rPr lang="en-US" b="1" dirty="0"/>
              <a:t>INT3</a:t>
            </a:r>
            <a:r>
              <a:rPr lang="en-US" dirty="0"/>
              <a:t> instruction</a:t>
            </a:r>
          </a:p>
          <a:p>
            <a:pPr marL="1025514" lvl="2" indent="-285750"/>
            <a:r>
              <a:rPr lang="en-US" dirty="0"/>
              <a:t>single byte opcode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0xCC</a:t>
            </a:r>
            <a:r>
              <a:rPr lang="en-US" dirty="0"/>
              <a:t>)</a:t>
            </a:r>
          </a:p>
          <a:p>
            <a:pPr marL="1025514" lvl="2" indent="-28575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#BP</a:t>
            </a:r>
            <a:r>
              <a:rPr lang="en-US" dirty="0"/>
              <a:t> exception generation caught at the decode stage in the frontend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does it look like in action?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12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4098B-A3EF-4A1A-B376-C175AF4EC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B9A4E-81B5-4761-8B29-895B6118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 – jumps and rets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ADD8835-08D2-4830-8750-08062DE466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1147" y="2293200"/>
            <a:ext cx="9689705" cy="336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553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4098B-A3EF-4A1A-B376-C175AF4EC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B9A4E-81B5-4761-8B29-895B6118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 – jumps and rets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ADD8835-08D2-4830-8750-08062DE466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2800" y="2293200"/>
            <a:ext cx="9689704" cy="336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602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4098B-A3EF-4A1A-B376-C175AF4EC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B9A4E-81B5-4761-8B29-895B6118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 – jumps and rets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ADD8835-08D2-4830-8750-08062DE466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1896" y="1926655"/>
            <a:ext cx="9688208" cy="372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931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4098B-A3EF-4A1A-B376-C175AF4EC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B9A4E-81B5-4761-8B29-895B6118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 – jumps and rets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ADD8835-08D2-4830-8750-08062DE46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1896" y="1926655"/>
            <a:ext cx="9688208" cy="372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396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4098B-A3EF-4A1A-B376-C175AF4EC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B9A4E-81B5-4761-8B29-895B6118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 – jumps and rets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ADD8835-08D2-4830-8750-08062DE46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1897" y="1926655"/>
            <a:ext cx="9688205" cy="372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597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4098B-A3EF-4A1A-B376-C175AF4EC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B9A4E-81B5-4761-8B29-895B6118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 – jumps and rets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ADD8835-08D2-4830-8750-08062DE46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1897" y="1926655"/>
            <a:ext cx="9688205" cy="372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74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4098B-A3EF-4A1A-B376-C175AF4EC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B9A4E-81B5-4761-8B29-895B6118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 – jumps and rets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ADD8835-08D2-4830-8750-08062DE46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1899" y="1926655"/>
            <a:ext cx="9688200" cy="37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022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E76A-8B46-4A0A-ABCF-F3959D01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 - calls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3611-4E67-4A1A-93F2-BF48EE16F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676400"/>
            <a:ext cx="10720589" cy="4572000"/>
          </a:xfrm>
        </p:spPr>
        <p:txBody>
          <a:bodyPr/>
          <a:lstStyle/>
          <a:p>
            <a:r>
              <a:rPr lang="en-US" dirty="0"/>
              <a:t>What is an optimal SLS mitigation for calls?</a:t>
            </a:r>
          </a:p>
          <a:p>
            <a:pPr lvl="1"/>
            <a:r>
              <a:rPr lang="en-US" dirty="0"/>
              <a:t>Direct unconditional </a:t>
            </a:r>
            <a:r>
              <a:rPr lang="en-US" b="1" dirty="0"/>
              <a:t>call</a:t>
            </a:r>
          </a:p>
          <a:p>
            <a:pPr lvl="1"/>
            <a:r>
              <a:rPr lang="en-US" dirty="0"/>
              <a:t>Indirect unconditional </a:t>
            </a:r>
            <a:r>
              <a:rPr lang="en-US" b="1" dirty="0"/>
              <a:t>call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LFENCE</a:t>
            </a:r>
          </a:p>
          <a:p>
            <a:pPr lvl="1"/>
            <a:r>
              <a:rPr lang="en-US" dirty="0"/>
              <a:t>No architectural “side-effects”</a:t>
            </a:r>
          </a:p>
          <a:p>
            <a:pPr lvl="1"/>
            <a:r>
              <a:rPr lang="en-US" dirty="0"/>
              <a:t>Memory ordering and/or serializing instructions</a:t>
            </a:r>
          </a:p>
          <a:p>
            <a:pPr lvl="2"/>
            <a:r>
              <a:rPr lang="en-US" dirty="0"/>
              <a:t>Gets executed architecturally after every call - not good for performance!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XOR EAX, EAX</a:t>
            </a:r>
          </a:p>
          <a:p>
            <a:pPr lvl="1"/>
            <a:r>
              <a:rPr lang="en-US" dirty="0"/>
              <a:t>Wait, what!?</a:t>
            </a:r>
          </a:p>
          <a:p>
            <a:pPr lvl="1"/>
            <a:r>
              <a:rPr lang="en-US" dirty="0"/>
              <a:t>It’s complicated…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383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894B2F-2683-0D4C-A578-45F0256F76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XOR EAX, EAX</a:t>
            </a:r>
          </a:p>
          <a:p>
            <a:pPr lvl="1"/>
            <a:r>
              <a:rPr lang="en-US" dirty="0"/>
              <a:t>Idea based on compiler post-call behavior assumptions</a:t>
            </a:r>
          </a:p>
          <a:p>
            <a:pPr lvl="2"/>
            <a:r>
              <a:rPr lang="en-US" dirty="0"/>
              <a:t>Callee-clobbered registers won’t be used without a re-write</a:t>
            </a:r>
          </a:p>
          <a:p>
            <a:pPr lvl="2"/>
            <a:r>
              <a:rPr lang="en-US" dirty="0"/>
              <a:t>Callee-preserved registers are preserved – invariant</a:t>
            </a:r>
          </a:p>
          <a:p>
            <a:pPr lvl="2"/>
            <a:r>
              <a:rPr lang="en-US" dirty="0"/>
              <a:t>Return value register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/>
              <a:t>) is assumed to be modified by the callee code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 Hence, under SLS, o</a:t>
            </a:r>
            <a:r>
              <a:rPr lang="en-US" dirty="0"/>
              <a:t>nly return value register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/>
              <a:t>) might be abused</a:t>
            </a:r>
          </a:p>
          <a:p>
            <a:pPr lvl="1"/>
            <a:r>
              <a:rPr lang="en-US" dirty="0"/>
              <a:t>Clearing return value register before the call is sufficient as a mitigation</a:t>
            </a:r>
          </a:p>
          <a:p>
            <a:pPr lvl="2"/>
            <a:r>
              <a:rPr lang="en-US" dirty="0"/>
              <a:t>Forces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/>
              <a:t> value to 0 during SLS instead of a potentially arbitrary content</a:t>
            </a:r>
          </a:p>
          <a:p>
            <a:endParaRPr lang="pl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206AB-A7BC-71B3-02D7-A83A5EA7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 - calls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640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Frontend</a:t>
            </a:r>
          </a:p>
          <a:p>
            <a:pPr lvl="2"/>
            <a:r>
              <a:rPr lang="en-US" dirty="0"/>
              <a:t>Fetch</a:t>
            </a:r>
          </a:p>
          <a:p>
            <a:pPr lvl="2"/>
            <a:r>
              <a:rPr lang="en-US" dirty="0"/>
              <a:t>Decode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1472" r="3485" b="52041"/>
          <a:stretch/>
        </p:blipFill>
        <p:spPr>
          <a:xfrm>
            <a:off x="4781085" y="1100438"/>
            <a:ext cx="5883175" cy="5401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874805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894B2F-2683-0D4C-A578-45F0256F76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XOR EAX, EAX</a:t>
            </a:r>
          </a:p>
          <a:p>
            <a:pPr lvl="1"/>
            <a:r>
              <a:rPr lang="en-US" dirty="0"/>
              <a:t>Why is it complicated?</a:t>
            </a:r>
          </a:p>
          <a:p>
            <a:pPr lvl="2"/>
            <a:r>
              <a:rPr lang="en-US" dirty="0"/>
              <a:t>Based on compiler behavior assumptions that might not always hold</a:t>
            </a:r>
          </a:p>
          <a:p>
            <a:pPr lvl="3"/>
            <a:r>
              <a:rPr lang="en-US" dirty="0"/>
              <a:t>Compiler implementation dependent</a:t>
            </a:r>
          </a:p>
          <a:p>
            <a:pPr lvl="2"/>
            <a:r>
              <a:rPr lang="en-US" dirty="0"/>
              <a:t>Some calling convention ABIs use return value register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/>
              <a:t>) as function input parameter</a:t>
            </a:r>
          </a:p>
          <a:p>
            <a:pPr lvl="3"/>
            <a:r>
              <a:rPr lang="en-US" dirty="0" err="1"/>
              <a:t>Fastcall</a:t>
            </a:r>
            <a:r>
              <a:rPr lang="en-US" dirty="0"/>
              <a:t> / </a:t>
            </a:r>
            <a:r>
              <a:rPr lang="en-US" dirty="0" err="1"/>
              <a:t>regparm</a:t>
            </a:r>
            <a:r>
              <a:rPr lang="en-US" dirty="0"/>
              <a:t>(3)</a:t>
            </a:r>
          </a:p>
          <a:p>
            <a:pPr lvl="2"/>
            <a:r>
              <a:rPr lang="en-US" dirty="0"/>
              <a:t>Variadic functions may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/>
              <a:t> as parameter</a:t>
            </a:r>
          </a:p>
          <a:p>
            <a:pPr lvl="2"/>
            <a:r>
              <a:rPr lang="en-US" dirty="0"/>
              <a:t>Functions may return small structures via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/>
              <a:t>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dirty="0"/>
              <a:t> registers</a:t>
            </a:r>
          </a:p>
          <a:p>
            <a:pPr lvl="2"/>
            <a:r>
              <a:rPr lang="en-US" dirty="0"/>
              <a:t>What to do with: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206AB-A7BC-71B3-02D7-A83A5EA7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 - calls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89562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383FEC-0803-48C6-9ECE-6BBC0C7F7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76403"/>
            <a:ext cx="10515600" cy="4962813"/>
          </a:xfrm>
        </p:spPr>
        <p:txBody>
          <a:bodyPr>
            <a:normAutofit/>
          </a:bodyPr>
          <a:lstStyle/>
          <a:p>
            <a:r>
              <a:rPr lang="en-US" dirty="0"/>
              <a:t>Types of SLS</a:t>
            </a:r>
          </a:p>
          <a:p>
            <a:pPr lvl="1"/>
            <a:r>
              <a:rPr lang="en-US" dirty="0"/>
              <a:t>Indirect</a:t>
            </a:r>
          </a:p>
          <a:p>
            <a:pPr lvl="2"/>
            <a:r>
              <a:rPr lang="en-US" dirty="0"/>
              <a:t>Unconditional</a:t>
            </a:r>
          </a:p>
          <a:p>
            <a:pPr lvl="3"/>
            <a:r>
              <a:rPr lang="en-US" dirty="0"/>
              <a:t>Jump and Call</a:t>
            </a:r>
          </a:p>
          <a:p>
            <a:pPr lvl="4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JMP/CALL reg</a:t>
            </a:r>
          </a:p>
          <a:p>
            <a:pPr lvl="4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JMP/CALL [mem]</a:t>
            </a:r>
          </a:p>
          <a:p>
            <a:pPr lvl="3"/>
            <a:r>
              <a:rPr lang="en-US" dirty="0"/>
              <a:t>Function return</a:t>
            </a:r>
          </a:p>
          <a:p>
            <a:pPr lvl="4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lvl="1"/>
            <a:r>
              <a:rPr lang="en-US" dirty="0"/>
              <a:t>Direct</a:t>
            </a:r>
          </a:p>
          <a:p>
            <a:pPr lvl="2"/>
            <a:r>
              <a:rPr lang="en-US" dirty="0"/>
              <a:t>Unconditional</a:t>
            </a:r>
          </a:p>
          <a:p>
            <a:pPr lvl="3"/>
            <a:r>
              <a:rPr lang="en-US" dirty="0"/>
              <a:t>Jump and Call</a:t>
            </a:r>
          </a:p>
          <a:p>
            <a:pPr lvl="4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JMP/CALL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rel_offset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DCBDC9-76FF-4143-A2CB-E28A438026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1707" y="218783"/>
            <a:ext cx="6630293" cy="66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010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383FEC-0803-48C6-9ECE-6BBC0C7F7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76403"/>
            <a:ext cx="10515600" cy="4962813"/>
          </a:xfrm>
        </p:spPr>
        <p:txBody>
          <a:bodyPr>
            <a:normAutofit/>
          </a:bodyPr>
          <a:lstStyle/>
          <a:p>
            <a:r>
              <a:rPr lang="en-US" dirty="0"/>
              <a:t>Types of SLS</a:t>
            </a:r>
          </a:p>
          <a:p>
            <a:pPr lvl="1"/>
            <a:r>
              <a:rPr lang="en-US" dirty="0"/>
              <a:t>Indirect</a:t>
            </a:r>
          </a:p>
          <a:p>
            <a:pPr lvl="2"/>
            <a:r>
              <a:rPr lang="en-US" dirty="0"/>
              <a:t>Unconditional</a:t>
            </a:r>
          </a:p>
          <a:p>
            <a:pPr lvl="3"/>
            <a:r>
              <a:rPr lang="en-US" dirty="0"/>
              <a:t>Jump and Call</a:t>
            </a:r>
          </a:p>
          <a:p>
            <a:pPr lvl="4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JMP/CALL reg</a:t>
            </a:r>
          </a:p>
          <a:p>
            <a:pPr lvl="4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JMP/CALL [mem]</a:t>
            </a:r>
          </a:p>
          <a:p>
            <a:pPr lvl="3"/>
            <a:r>
              <a:rPr lang="en-US" dirty="0"/>
              <a:t>Function return</a:t>
            </a:r>
          </a:p>
          <a:p>
            <a:pPr lvl="4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lvl="1"/>
            <a:r>
              <a:rPr lang="en-US" dirty="0"/>
              <a:t>Direct</a:t>
            </a:r>
          </a:p>
          <a:p>
            <a:pPr lvl="2"/>
            <a:r>
              <a:rPr lang="en-US" dirty="0"/>
              <a:t>Unconditional</a:t>
            </a:r>
          </a:p>
          <a:p>
            <a:pPr lvl="3"/>
            <a:r>
              <a:rPr lang="en-US" dirty="0"/>
              <a:t>Jump and Call</a:t>
            </a:r>
          </a:p>
          <a:p>
            <a:pPr lvl="4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JMP/CALL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rel_offset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b="1" dirty="0"/>
              <a:t>What about direct conditional branches?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7F6A05C-4DC1-02A9-279E-0F2FB0DDD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41" y="4132513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0903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83B62F-9910-4CAC-B5C7-5458378C31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paths of conditional branches (taken or not taken) are architecturally legitimate</a:t>
            </a:r>
          </a:p>
          <a:p>
            <a:pPr lvl="1"/>
            <a:r>
              <a:rPr lang="en-US" dirty="0"/>
              <a:t>Hence, there is no direct conditional branch SLS</a:t>
            </a:r>
          </a:p>
          <a:p>
            <a:pPr lvl="1"/>
            <a:r>
              <a:rPr lang="en-US" dirty="0"/>
              <a:t>Rather, we speak of a branch fall-through speculation</a:t>
            </a:r>
          </a:p>
          <a:p>
            <a:pPr lvl="1"/>
            <a:endParaRPr lang="en-US" dirty="0"/>
          </a:p>
          <a:p>
            <a:r>
              <a:rPr lang="en-US" dirty="0"/>
              <a:t>Assuming a conditional branch is architecturally taken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mispredicted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Its not taken path could be speculatively executed too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Such conditional branch fall-through speculation may lead to Spectre v1-like vulnerability situations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C923A4-2E6D-4A4D-804C-91E30DDD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Speculation of conditional branches</a:t>
            </a:r>
          </a:p>
        </p:txBody>
      </p:sp>
    </p:spTree>
    <p:extLst>
      <p:ext uri="{BB962C8B-B14F-4D97-AF65-F5344CB8AC3E}">
        <p14:creationId xmlns:p14="http://schemas.microsoft.com/office/powerpoint/2010/main" val="32674417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4FD5F-79DF-4697-9BEB-0851C018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AMD x86 CPUs (Zen1, Zen2 </a:t>
            </a:r>
            <a:r>
              <a:rPr lang="en-US" b="1" dirty="0"/>
              <a:t>and Zen3</a:t>
            </a:r>
            <a:r>
              <a:rPr lang="en-US" dirty="0"/>
              <a:t> microarchitectures)</a:t>
            </a:r>
          </a:p>
          <a:p>
            <a:pPr lvl="1"/>
            <a:r>
              <a:rPr lang="en-US" b="1" dirty="0"/>
              <a:t>All conditional branch instructions may experience a fall-through speculation</a:t>
            </a:r>
          </a:p>
          <a:p>
            <a:pPr lvl="2"/>
            <a:r>
              <a:rPr lang="en-US" dirty="0"/>
              <a:t>Root-cause similar to the direct unconditional branch SLS</a:t>
            </a:r>
          </a:p>
          <a:p>
            <a:pPr lvl="3"/>
            <a:r>
              <a:rPr lang="en-US" dirty="0"/>
              <a:t>When BPU </a:t>
            </a:r>
            <a:r>
              <a:rPr lang="en-US" dirty="0" err="1"/>
              <a:t>mispredicts</a:t>
            </a:r>
            <a:r>
              <a:rPr lang="en-US" dirty="0"/>
              <a:t> or otherwise mis-detects the conditional branch</a:t>
            </a:r>
          </a:p>
          <a:p>
            <a:pPr lvl="4"/>
            <a:r>
              <a:rPr lang="en-US" b="1" dirty="0"/>
              <a:t>No BTB entry for the branch instruction </a:t>
            </a:r>
            <a:r>
              <a:rPr lang="en-US" b="1" dirty="0">
                <a:sym typeface="Wingdings" panose="05000000000000000000" pitchFamily="2" charset="2"/>
              </a:rPr>
              <a:t> fall-through speculation</a:t>
            </a:r>
          </a:p>
          <a:p>
            <a:pPr lvl="2"/>
            <a:r>
              <a:rPr lang="en-US" b="1" dirty="0"/>
              <a:t>Even very simple conditional branches with trivially evaluated conditions are susceptible!</a:t>
            </a:r>
          </a:p>
          <a:p>
            <a:pPr lvl="1"/>
            <a:r>
              <a:rPr lang="en-US" dirty="0"/>
              <a:t>Branch direction does not matter</a:t>
            </a:r>
          </a:p>
          <a:p>
            <a:pPr lvl="2"/>
            <a:r>
              <a:rPr lang="en-US" dirty="0"/>
              <a:t>Both forward and backward branches suffer from the fall-through speculation</a:t>
            </a:r>
          </a:p>
          <a:p>
            <a:pPr lvl="1"/>
            <a:r>
              <a:rPr lang="en-US" dirty="0"/>
              <a:t>It is possible to trigger the fall-through speculation between two co-located hyper-threads</a:t>
            </a:r>
          </a:p>
          <a:p>
            <a:pPr lvl="1"/>
            <a:r>
              <a:rPr lang="en-US" dirty="0"/>
              <a:t>AMD Zen3, despite its significant BPU upgrade, still affected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64BDA-734C-4B97-ABAB-1ACA76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Fall-through speculation of conditional branches</a:t>
            </a:r>
          </a:p>
        </p:txBody>
      </p:sp>
    </p:spTree>
    <p:extLst>
      <p:ext uri="{BB962C8B-B14F-4D97-AF65-F5344CB8AC3E}">
        <p14:creationId xmlns:p14="http://schemas.microsoft.com/office/powerpoint/2010/main" val="10997172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83B62F-9910-4CAC-B5C7-5458378C31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Speculation window</a:t>
            </a:r>
          </a:p>
          <a:p>
            <a:pPr lvl="1"/>
            <a:r>
              <a:rPr lang="en-US" dirty="0"/>
              <a:t>Noticeably shorter than “regular” Spectre v1 speculation window</a:t>
            </a:r>
          </a:p>
          <a:p>
            <a:pPr lvl="1"/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up to 8 simple and short (up to 16 bytes) x86 instructions can be speculatively executed</a:t>
            </a:r>
          </a:p>
          <a:p>
            <a:pPr marL="1212839" lvl="2" indent="-285750"/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in practice: ~5-7 short x86 instructions that do not compete for execution units</a:t>
            </a:r>
          </a:p>
          <a:p>
            <a:pPr lvl="1"/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up to 2 memory loads can be executed speculatively</a:t>
            </a:r>
          </a:p>
          <a:p>
            <a:pPr marL="1212839" lvl="2" indent="-285750"/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the loads (must be pre-cached) </a:t>
            </a:r>
            <a:r>
              <a:rPr lang="en-US" b="1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do</a:t>
            </a:r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 provide data to the following µops in time</a:t>
            </a:r>
            <a:endParaRPr lang="en-US" dirty="0">
              <a:solidFill>
                <a:srgbClr val="828282"/>
              </a:solidFill>
              <a:latin typeface="Roboto" panose="02000000000000000000" pitchFamily="2" charset="0"/>
            </a:endParaRPr>
          </a:p>
          <a:p>
            <a:endParaRPr lang="en-US" dirty="0">
              <a:solidFill>
                <a:srgbClr val="828282"/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828282"/>
                </a:solidFill>
                <a:latin typeface="Roboto" panose="02000000000000000000" pitchFamily="2" charset="0"/>
              </a:rPr>
              <a:t>Constructing a full Spectre v1 gadget </a:t>
            </a:r>
            <a:r>
              <a:rPr lang="en-US" b="1" dirty="0">
                <a:solidFill>
                  <a:srgbClr val="828282"/>
                </a:solidFill>
                <a:latin typeface="Roboto" panose="02000000000000000000" pitchFamily="2" charset="0"/>
              </a:rPr>
              <a:t>is</a:t>
            </a:r>
            <a:r>
              <a:rPr lang="en-US" dirty="0">
                <a:solidFill>
                  <a:srgbClr val="828282"/>
                </a:solidFill>
                <a:latin typeface="Roboto" panose="02000000000000000000" pitchFamily="2" charset="0"/>
              </a:rPr>
              <a:t> possible</a:t>
            </a:r>
          </a:p>
          <a:p>
            <a:r>
              <a:rPr lang="en-US" dirty="0">
                <a:solidFill>
                  <a:srgbClr val="828282"/>
                </a:solidFill>
                <a:latin typeface="Roboto" panose="02000000000000000000" pitchFamily="2" charset="0"/>
              </a:rPr>
              <a:t>Secret data can be anywhere in memory</a:t>
            </a:r>
          </a:p>
          <a:p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>
                <a:solidFill>
                  <a:srgbClr val="828282"/>
                </a:solidFill>
                <a:latin typeface="Roboto" panose="02000000000000000000" pitchFamily="2" charset="0"/>
              </a:rPr>
              <a:t>Shorter speculation window </a:t>
            </a:r>
            <a:r>
              <a:rPr lang="en-US" dirty="0">
                <a:solidFill>
                  <a:srgbClr val="828282"/>
                </a:solidFill>
                <a:latin typeface="Roboto" panose="02000000000000000000" pitchFamily="2" charset="0"/>
                <a:sym typeface="Wingdings" panose="05000000000000000000" pitchFamily="2" charset="2"/>
              </a:rPr>
              <a:t> fewer instructions</a:t>
            </a:r>
          </a:p>
          <a:p>
            <a:pPr lvl="2"/>
            <a:r>
              <a:rPr lang="en-US" dirty="0">
                <a:solidFill>
                  <a:srgbClr val="828282"/>
                </a:solidFill>
                <a:latin typeface="Roboto" panose="02000000000000000000" pitchFamily="2" charset="0"/>
              </a:rPr>
              <a:t>More difficult to build cache oracle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C923A4-2E6D-4A4D-804C-91E30DDD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Spectre v1 vs fall-through speculation of conditional branches</a:t>
            </a:r>
          </a:p>
        </p:txBody>
      </p:sp>
    </p:spTree>
    <p:extLst>
      <p:ext uri="{BB962C8B-B14F-4D97-AF65-F5344CB8AC3E}">
        <p14:creationId xmlns:p14="http://schemas.microsoft.com/office/powerpoint/2010/main" val="36557053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83B62F-9910-4CAC-B5C7-5458378C31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It is Spectre v1 again! What’s the big deal?!</a:t>
            </a:r>
          </a:p>
          <a:p>
            <a:r>
              <a:rPr lang="en-US" dirty="0"/>
              <a:t>A “classic” Spectre v1 gadget is believed to have the following components:</a:t>
            </a:r>
          </a:p>
          <a:p>
            <a:pPr lvl="1"/>
            <a:r>
              <a:rPr lang="en-US" dirty="0"/>
              <a:t>Out-of-bound array access</a:t>
            </a:r>
          </a:p>
          <a:p>
            <a:pPr lvl="1"/>
            <a:r>
              <a:rPr lang="en-US" dirty="0"/>
              <a:t>Speculative bypass of a bound check</a:t>
            </a:r>
          </a:p>
          <a:p>
            <a:pPr lvl="1"/>
            <a:r>
              <a:rPr lang="en-US" dirty="0"/>
              <a:t>Bound check memory access latency</a:t>
            </a:r>
          </a:p>
          <a:p>
            <a:r>
              <a:rPr lang="en-US" dirty="0"/>
              <a:t>Most of the implemented mitigations target “array-based” Spectre v1 gadgets only</a:t>
            </a:r>
          </a:p>
          <a:p>
            <a:endParaRPr lang="en-US" dirty="0"/>
          </a:p>
          <a:p>
            <a:r>
              <a:rPr lang="en-US" dirty="0"/>
              <a:t>But is Spectre v1 really limited to its “classical” form?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C923A4-2E6D-4A4D-804C-91E30DDD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Spectre v1 vs fall-through speculation of conditional branches</a:t>
            </a:r>
          </a:p>
        </p:txBody>
      </p:sp>
    </p:spTree>
    <p:extLst>
      <p:ext uri="{BB962C8B-B14F-4D97-AF65-F5344CB8AC3E}">
        <p14:creationId xmlns:p14="http://schemas.microsoft.com/office/powerpoint/2010/main" val="23067260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4FD5F-79DF-4697-9BEB-0851C018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there is no entry in the BTB</a:t>
            </a:r>
          </a:p>
          <a:p>
            <a:pPr lvl="1"/>
            <a:r>
              <a:rPr lang="en-US" dirty="0"/>
              <a:t>The conditional branch will be </a:t>
            </a:r>
            <a:r>
              <a:rPr lang="en-US" dirty="0" err="1"/>
              <a:t>mispredicted</a:t>
            </a:r>
            <a:r>
              <a:rPr lang="en-US" dirty="0"/>
              <a:t> and fall-through speculation might occur</a:t>
            </a:r>
          </a:p>
          <a:p>
            <a:pPr lvl="2"/>
            <a:r>
              <a:rPr lang="en-US" b="1" dirty="0"/>
              <a:t>Regardless of the condition and its evaluation latency!</a:t>
            </a:r>
          </a:p>
          <a:p>
            <a:pPr lvl="2"/>
            <a:r>
              <a:rPr lang="en-US" b="1" dirty="0"/>
              <a:t>No bound check memory access required!</a:t>
            </a:r>
          </a:p>
          <a:p>
            <a:pPr lvl="2"/>
            <a:r>
              <a:rPr lang="en-US" b="1" dirty="0"/>
              <a:t>No out-of-bound array access required either!</a:t>
            </a:r>
          </a:p>
          <a:p>
            <a:pPr lvl="1"/>
            <a:r>
              <a:rPr lang="en-US" dirty="0"/>
              <a:t>Easy to make </a:t>
            </a:r>
            <a:r>
              <a:rPr lang="en-US" b="1" dirty="0"/>
              <a:t>any</a:t>
            </a:r>
            <a:r>
              <a:rPr lang="en-US" dirty="0"/>
              <a:t> conditional branch </a:t>
            </a:r>
            <a:r>
              <a:rPr lang="en-US" dirty="0" err="1"/>
              <a:t>mispredict</a:t>
            </a:r>
            <a:endParaRPr lang="en-US" dirty="0"/>
          </a:p>
          <a:p>
            <a:pPr lvl="2"/>
            <a:r>
              <a:rPr lang="en-US" dirty="0"/>
              <a:t>Even the most trivial one</a:t>
            </a:r>
          </a:p>
          <a:p>
            <a:pPr lvl="2"/>
            <a:r>
              <a:rPr lang="en-US" b="1" dirty="0"/>
              <a:t>Context or privilege level separation does not help</a:t>
            </a:r>
          </a:p>
          <a:p>
            <a:pPr lvl="3"/>
            <a:r>
              <a:rPr lang="en-US" dirty="0"/>
              <a:t>User-land can flush BTB, and kernel-land code execution will speculate</a:t>
            </a:r>
          </a:p>
          <a:p>
            <a:pPr lvl="3"/>
            <a:r>
              <a:rPr lang="en-US" dirty="0"/>
              <a:t>Enabled Spectre v2 mitigations might already flush the BTB (e.g., IBPB)</a:t>
            </a:r>
          </a:p>
          <a:p>
            <a:pPr lvl="3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64BDA-734C-4B97-ABAB-1ACA76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Spectre v1 vs fall-through speculation of conditional branches</a:t>
            </a:r>
          </a:p>
        </p:txBody>
      </p:sp>
    </p:spTree>
    <p:extLst>
      <p:ext uri="{BB962C8B-B14F-4D97-AF65-F5344CB8AC3E}">
        <p14:creationId xmlns:p14="http://schemas.microsoft.com/office/powerpoint/2010/main" val="24500091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4FD5F-79DF-4697-9BEB-0851C018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Spectre v1 gadget types – Speculative Type Confusion</a:t>
            </a:r>
          </a:p>
          <a:p>
            <a:pPr lvl="1"/>
            <a:r>
              <a:rPr lang="en-US" dirty="0"/>
              <a:t>Paper: </a:t>
            </a:r>
            <a:r>
              <a:rPr lang="en-US" b="0" i="0" dirty="0">
                <a:solidFill>
                  <a:srgbClr val="485054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dirty="0"/>
              <a:t>"</a:t>
            </a:r>
            <a:r>
              <a:rPr lang="en-US" i="1" dirty="0"/>
              <a:t>An Analysis of Speculative Type Confusion Vulnerabilities in the Wild</a:t>
            </a:r>
            <a:r>
              <a:rPr lang="en-US" dirty="0"/>
              <a:t>“ by </a:t>
            </a:r>
            <a:r>
              <a:rPr lang="en-US" dirty="0" err="1"/>
              <a:t>Kirzner</a:t>
            </a:r>
            <a:r>
              <a:rPr lang="en-US" dirty="0"/>
              <a:t> and Morrison</a:t>
            </a:r>
          </a:p>
          <a:p>
            <a:pPr lvl="1"/>
            <a:r>
              <a:rPr lang="en-US" dirty="0"/>
              <a:t>Definition:</a:t>
            </a:r>
          </a:p>
          <a:p>
            <a:pPr lvl="2"/>
            <a:r>
              <a:rPr lang="en-US" b="1" dirty="0"/>
              <a:t>Conditional branch misprediction </a:t>
            </a:r>
            <a:r>
              <a:rPr lang="en-US" dirty="0"/>
              <a:t>leading to speculative execution of code with variables holding values of the wrong type and thereby leaking potentially arbitrary memory content</a:t>
            </a:r>
          </a:p>
          <a:p>
            <a:pPr lvl="1"/>
            <a:r>
              <a:rPr lang="en-US" dirty="0"/>
              <a:t>Source of such gadgets</a:t>
            </a:r>
          </a:p>
          <a:p>
            <a:pPr lvl="2"/>
            <a:r>
              <a:rPr lang="en-US" dirty="0"/>
              <a:t>Attacker-introduced (e.g., via </a:t>
            </a:r>
            <a:r>
              <a:rPr lang="en-US" dirty="0" err="1"/>
              <a:t>eBPF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Compiler-introduced (compilers might not consider conditional branch mispredictions)</a:t>
            </a:r>
          </a:p>
          <a:p>
            <a:pPr lvl="2"/>
            <a:r>
              <a:rPr lang="en-US" dirty="0"/>
              <a:t>Code objects polymorphism-related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64BDA-734C-4B97-ABAB-1ACA76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Spectre v1 vs fall-through speculation of conditional branches</a:t>
            </a:r>
          </a:p>
        </p:txBody>
      </p:sp>
    </p:spTree>
    <p:extLst>
      <p:ext uri="{BB962C8B-B14F-4D97-AF65-F5344CB8AC3E}">
        <p14:creationId xmlns:p14="http://schemas.microsoft.com/office/powerpoint/2010/main" val="34845690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3A12-8056-9237-BE39-91C350BC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Spectre v1 vs fall-through speculation of conditional branches</a:t>
            </a:r>
            <a:endParaRPr lang="pl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88EA7-93E5-BAB6-FA30-0C386F466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Spectre v1: Bound Check Bypass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2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(x &lt; array1_len)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{ </a:t>
            </a:r>
            <a:r>
              <a:rPr lang="en-US" sz="12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branch </a:t>
            </a:r>
            <a:r>
              <a:rPr lang="en-US" sz="1200" b="0" i="0" dirty="0" err="1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mispredict</a:t>
            </a:r>
            <a:r>
              <a:rPr lang="en-US" sz="12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: taken</a:t>
            </a:r>
          </a:p>
          <a:p>
            <a:pPr marL="0" indent="0">
              <a:buNone/>
            </a:pPr>
            <a:r>
              <a:rPr lang="en-US" sz="12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y = array</a:t>
            </a:r>
            <a:r>
              <a:rPr lang="en-US" sz="12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[x]; </a:t>
            </a:r>
            <a:r>
              <a:rPr lang="en-US" sz="12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read out of bounds</a:t>
            </a:r>
            <a:endParaRPr lang="en-US" sz="1200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 z = array</a:t>
            </a:r>
            <a:r>
              <a:rPr lang="en-US" sz="12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[y * </a:t>
            </a:r>
            <a:r>
              <a:rPr lang="en-US" sz="12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4096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]; </a:t>
            </a:r>
            <a:r>
              <a:rPr lang="en-US" sz="12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leak y over cache channel</a:t>
            </a:r>
          </a:p>
          <a:p>
            <a:pPr marL="0" indent="0">
              <a:buNone/>
            </a:pPr>
            <a:r>
              <a:rPr lang="en-US" sz="12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}</a:t>
            </a:r>
            <a:endParaRPr lang="pl-P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11B39-8FCC-6F80-4510-A31744DBAD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Spectre v1: Speculative Type Confusion</a:t>
            </a:r>
          </a:p>
          <a:p>
            <a:endParaRPr lang="en-US" dirty="0"/>
          </a:p>
          <a:p>
            <a:pPr marL="0" indent="0">
              <a:buNone/>
            </a:pP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ptr argument held in x86 register %rsi</a:t>
            </a:r>
            <a:endParaRPr lang="en-US" sz="1100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void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syscall_helper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cmd_t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* cmd, </a:t>
            </a: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char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* ptr, </a:t>
            </a: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long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x) {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444444"/>
                </a:solidFill>
                <a:latin typeface="Courier New" panose="02070309020205020404" pitchFamily="49" charset="0"/>
              </a:rPr>
              <a:t>  </a:t>
            </a: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cmd_t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c = *cmd; </a:t>
            </a:r>
            <a:r>
              <a:rPr lang="en-US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     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cache miss</a:t>
            </a:r>
            <a:endParaRPr lang="en-US" sz="11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888888"/>
                </a:solidFill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(c == CMD_A) { </a:t>
            </a:r>
            <a:r>
              <a:rPr lang="en-US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   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branch mispredict: taken</a:t>
            </a:r>
            <a:endParaRPr lang="en-US" sz="11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888888"/>
                </a:solidFill>
                <a:latin typeface="Courier New" panose="02070309020205020404" pitchFamily="49" charset="0"/>
              </a:rPr>
              <a:t>  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... code during which x moves to %rsi ...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}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(c == CMD_B) { </a:t>
            </a:r>
            <a:r>
              <a:rPr lang="en-US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   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branch mispredict: taken</a:t>
            </a:r>
            <a:endParaRPr lang="en-US" sz="11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888888"/>
                </a:solidFill>
                <a:latin typeface="Courier New" panose="02070309020205020404" pitchFamily="49" charset="0"/>
              </a:rPr>
              <a:t>  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y = *ptr; </a:t>
            </a:r>
            <a:r>
              <a:rPr lang="en-US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         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read from addr x (now in %rsi)</a:t>
            </a:r>
            <a:endParaRPr lang="en-US" sz="11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888888"/>
                </a:solidFill>
                <a:latin typeface="Courier New" panose="02070309020205020404" pitchFamily="49" charset="0"/>
              </a:rPr>
              <a:t>  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pl-PL" sz="1100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array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[y *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4096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];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leak y over cache channel</a:t>
            </a:r>
            <a:endParaRPr lang="en-US" sz="11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888888"/>
                </a:solidFill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}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... rest of function ...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76744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Frontend</a:t>
            </a:r>
          </a:p>
          <a:p>
            <a:pPr lvl="2"/>
            <a:r>
              <a:rPr lang="en-US" dirty="0"/>
              <a:t>Fetch</a:t>
            </a:r>
          </a:p>
          <a:p>
            <a:pPr lvl="2"/>
            <a:r>
              <a:rPr lang="en-US" dirty="0"/>
              <a:t>Decode</a:t>
            </a:r>
          </a:p>
          <a:p>
            <a:pPr lvl="2"/>
            <a:r>
              <a:rPr lang="en-US" dirty="0"/>
              <a:t>Dispatch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1472" r="3485" b="52041"/>
          <a:stretch/>
        </p:blipFill>
        <p:spPr>
          <a:xfrm>
            <a:off x="4781085" y="1100438"/>
            <a:ext cx="5883175" cy="5401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833302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3A12-8056-9237-BE39-91C350BC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Spectre v1 vs fall-through speculation of conditional branches</a:t>
            </a:r>
            <a:endParaRPr lang="pl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88EA7-93E5-BAB6-FA30-0C386F466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Compiler-introduced gadget example</a:t>
            </a:r>
          </a:p>
          <a:p>
            <a:r>
              <a:rPr lang="en-US" dirty="0"/>
              <a:t>First “if” block modifies the register holding a trusted pointer with an untrusted value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1"/>
            <a:r>
              <a:rPr lang="en-US" dirty="0"/>
              <a:t>Compiler assumes that if first “if” block executes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CMD_A</a:t>
            </a:r>
            <a:r>
              <a:rPr lang="en-US" dirty="0"/>
              <a:t>) the second “if” block will not execute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CMD_B</a:t>
            </a:r>
            <a:r>
              <a:rPr lang="en-US" dirty="0"/>
              <a:t>) and vice versa</a:t>
            </a:r>
          </a:p>
          <a:p>
            <a:r>
              <a:rPr lang="en-US" dirty="0"/>
              <a:t>Easy to make both “if” blocks to execute altogether speculatively by forcing both conditional branches to </a:t>
            </a:r>
            <a:r>
              <a:rPr lang="en-US" dirty="0" err="1"/>
              <a:t>mispredict</a:t>
            </a:r>
            <a:r>
              <a:rPr lang="en-US" dirty="0"/>
              <a:t> (e.g., by flushing BTB)!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 Full Spectre v1 gadget with attacker-controlled arbitrary memory location to be leaked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11B39-8FCC-6F80-4510-A31744DBAD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Spectre v1: Speculative Type Confusion</a:t>
            </a:r>
          </a:p>
          <a:p>
            <a:endParaRPr lang="en-US" dirty="0"/>
          </a:p>
          <a:p>
            <a:pPr marL="0" indent="0">
              <a:buNone/>
            </a:pP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ptr argument held in x86 register %rsi</a:t>
            </a:r>
            <a:endParaRPr lang="en-US" sz="1100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void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syscall_helper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cmd_t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* cmd, </a:t>
            </a: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char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* ptr, </a:t>
            </a: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long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x) {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444444"/>
                </a:solidFill>
                <a:latin typeface="Courier New" panose="02070309020205020404" pitchFamily="49" charset="0"/>
              </a:rPr>
              <a:t>  </a:t>
            </a: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cmd_t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c = *cmd; </a:t>
            </a:r>
            <a:r>
              <a:rPr lang="en-US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     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cache miss</a:t>
            </a:r>
            <a:endParaRPr lang="en-US" sz="11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888888"/>
                </a:solidFill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(c == CMD_A) { </a:t>
            </a:r>
            <a:r>
              <a:rPr lang="en-US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   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branch mispredict: taken</a:t>
            </a:r>
            <a:endParaRPr lang="en-US" sz="11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888888"/>
                </a:solidFill>
                <a:latin typeface="Courier New" panose="02070309020205020404" pitchFamily="49" charset="0"/>
              </a:rPr>
              <a:t>  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... code during which x moves to %rsi ...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}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(c == CMD_B) { </a:t>
            </a:r>
            <a:r>
              <a:rPr lang="en-US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   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branch mispredict: taken</a:t>
            </a:r>
            <a:endParaRPr lang="en-US" sz="11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888888"/>
                </a:solidFill>
                <a:latin typeface="Courier New" panose="02070309020205020404" pitchFamily="49" charset="0"/>
              </a:rPr>
              <a:t>  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y = *ptr; </a:t>
            </a:r>
            <a:r>
              <a:rPr lang="en-US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         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read from addr x (now in %rsi)</a:t>
            </a:r>
            <a:endParaRPr lang="en-US" sz="11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888888"/>
                </a:solidFill>
                <a:latin typeface="Courier New" panose="02070309020205020404" pitchFamily="49" charset="0"/>
              </a:rPr>
              <a:t>  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pl-PL" sz="1100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array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[y *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4096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];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leak y over cache channel</a:t>
            </a:r>
            <a:endParaRPr lang="en-US" sz="11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888888"/>
                </a:solidFill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}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... rest of function ...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2205586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3A12-8056-9237-BE39-91C350BC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Spectre v1 vs fall-through speculation of conditional branches</a:t>
            </a:r>
            <a:endParaRPr lang="pl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88EA7-93E5-BAB6-FA30-0C386F466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Comparing to the bound check bypass:</a:t>
            </a:r>
          </a:p>
          <a:p>
            <a:pPr lvl="1"/>
            <a:r>
              <a:rPr lang="en-US" dirty="0"/>
              <a:t>Branch condition and its evaluation latency is irrelevant</a:t>
            </a:r>
          </a:p>
          <a:p>
            <a:pPr lvl="1"/>
            <a:r>
              <a:rPr lang="en-US" dirty="0"/>
              <a:t>There is no array access bound check</a:t>
            </a:r>
          </a:p>
          <a:p>
            <a:pPr lvl="1"/>
            <a:r>
              <a:rPr lang="en-US" dirty="0"/>
              <a:t>Automatic Spectre v1 gadget detection and mitigation is very hard</a:t>
            </a:r>
          </a:p>
          <a:p>
            <a:pPr lvl="2"/>
            <a:r>
              <a:rPr lang="en-US" dirty="0"/>
              <a:t>Both conditions depend on neither the trusted pointer nor the untrusted attacker-controlled data</a:t>
            </a:r>
          </a:p>
          <a:p>
            <a:pPr lvl="1"/>
            <a:r>
              <a:rPr lang="en-US" dirty="0"/>
              <a:t>Difficult to spot the potential vulnerability during manual code audit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11B39-8FCC-6F80-4510-A31744DBAD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Spectre v1: Speculative Type Confusion</a:t>
            </a:r>
          </a:p>
          <a:p>
            <a:endParaRPr lang="en-US" dirty="0"/>
          </a:p>
          <a:p>
            <a:pPr marL="0" indent="0">
              <a:buNone/>
            </a:pP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ptr argument held in x86 register %rsi</a:t>
            </a:r>
            <a:endParaRPr lang="en-US" sz="1100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void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syscall_helper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cmd_t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* cmd, </a:t>
            </a: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char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* ptr, </a:t>
            </a: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long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x) {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444444"/>
                </a:solidFill>
                <a:latin typeface="Courier New" panose="02070309020205020404" pitchFamily="49" charset="0"/>
              </a:rPr>
              <a:t>  </a:t>
            </a: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cmd_t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c = *cmd; </a:t>
            </a:r>
            <a:r>
              <a:rPr lang="en-US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     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cache miss</a:t>
            </a:r>
            <a:endParaRPr lang="en-US" sz="11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888888"/>
                </a:solidFill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(c == CMD_A) { </a:t>
            </a:r>
            <a:r>
              <a:rPr lang="en-US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   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branch mispredict: taken</a:t>
            </a:r>
            <a:endParaRPr lang="en-US" sz="11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888888"/>
                </a:solidFill>
                <a:latin typeface="Courier New" panose="02070309020205020404" pitchFamily="49" charset="0"/>
              </a:rPr>
              <a:t>  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... code during which x moves to %rsi ...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}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l-PL" sz="11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(c == CMD_B) { </a:t>
            </a:r>
            <a:r>
              <a:rPr lang="en-US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   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branch mispredict: taken</a:t>
            </a:r>
            <a:endParaRPr lang="en-US" sz="11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888888"/>
                </a:solidFill>
                <a:latin typeface="Courier New" panose="02070309020205020404" pitchFamily="49" charset="0"/>
              </a:rPr>
              <a:t>  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y = *ptr; </a:t>
            </a:r>
            <a:r>
              <a:rPr lang="en-US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         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read from addr x (now in %rsi)</a:t>
            </a:r>
            <a:endParaRPr lang="en-US" sz="11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888888"/>
                </a:solidFill>
                <a:latin typeface="Courier New" panose="02070309020205020404" pitchFamily="49" charset="0"/>
              </a:rPr>
              <a:t>  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pl-PL" sz="1100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array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[y * </a:t>
            </a:r>
            <a:r>
              <a:rPr lang="pl-PL" sz="11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4096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]; </a:t>
            </a:r>
            <a:r>
              <a:rPr lang="pl-PL" sz="11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// leak y over cache channel</a:t>
            </a:r>
            <a:endParaRPr lang="en-US" sz="11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888888"/>
                </a:solidFill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}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444444"/>
                </a:solidFill>
                <a:latin typeface="Courier New" panose="02070309020205020404" pitchFamily="49" charset="0"/>
              </a:rPr>
              <a:t> 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... rest of function ...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798746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4FD5F-79DF-4697-9BEB-0851C018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Conditional branch fall-through speculation PoC example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64BDA-734C-4B97-ABAB-1ACA76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Spectre v1 vs fall-through speculation of conditional branches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66F42-8639-4F4A-99F5-6BD832F97F65}"/>
              </a:ext>
            </a:extLst>
          </p:cNvPr>
          <p:cNvSpPr txBox="1"/>
          <p:nvPr/>
        </p:nvSpPr>
        <p:spPr>
          <a:xfrm>
            <a:off x="838200" y="2196596"/>
            <a:ext cx="6090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asm</a:t>
            </a:r>
            <a:r>
              <a:rPr lang="pl-PL" sz="1600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l-PL" sz="1600" b="1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volatile</a:t>
            </a:r>
            <a:r>
              <a:rPr lang="pl-PL" sz="1600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(</a:t>
            </a:r>
            <a:endParaRPr lang="en-US" sz="1600" b="0" i="0" dirty="0">
              <a:solidFill>
                <a:srgbClr val="3973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7300"/>
                </a:solidFill>
                <a:latin typeface="Courier New" panose="02070309020205020404" pitchFamily="49" charset="0"/>
              </a:rPr>
              <a:t>  </a:t>
            </a:r>
            <a:r>
              <a:rPr lang="pl-PL" sz="1600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"xor %%r15, %%r15\n“</a:t>
            </a:r>
            <a:endParaRPr lang="en-US" sz="1600" b="0" i="0" dirty="0">
              <a:solidFill>
                <a:srgbClr val="3973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7300"/>
                </a:solidFill>
                <a:latin typeface="Courier New" panose="02070309020205020404" pitchFamily="49" charset="0"/>
              </a:rPr>
              <a:t>  </a:t>
            </a:r>
            <a:r>
              <a:rPr lang="pl-PL" sz="1600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"jz 1f\n“</a:t>
            </a:r>
            <a:endParaRPr lang="en-US" sz="1600" b="0" i="0" dirty="0">
              <a:solidFill>
                <a:srgbClr val="3973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7300"/>
                </a:solidFill>
                <a:latin typeface="Courier New" panose="02070309020205020404" pitchFamily="49" charset="0"/>
              </a:rPr>
              <a:t>  </a:t>
            </a:r>
            <a:r>
              <a:rPr lang="pl-PL" sz="1600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"mov (%0), %%rsi\n“</a:t>
            </a:r>
            <a:endParaRPr lang="en-US" sz="1600" b="0" i="0" dirty="0">
              <a:solidFill>
                <a:srgbClr val="3973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7300"/>
                </a:solidFill>
                <a:latin typeface="Courier New" panose="02070309020205020404" pitchFamily="49" charset="0"/>
              </a:rPr>
              <a:t>  </a:t>
            </a:r>
            <a:r>
              <a:rPr lang="pl-PL" sz="1600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"and %%rcx, %%rsi\n“</a:t>
            </a:r>
            <a:endParaRPr lang="en-US" sz="1600" b="0" i="0" dirty="0">
              <a:solidFill>
                <a:srgbClr val="3973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7300"/>
                </a:solidFill>
                <a:latin typeface="Courier New" panose="02070309020205020404" pitchFamily="49" charset="0"/>
              </a:rPr>
              <a:t>  </a:t>
            </a:r>
            <a:r>
              <a:rPr lang="pl-PL" sz="1600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"add %1, %%rsi\n“</a:t>
            </a:r>
            <a:endParaRPr lang="en-US" sz="1600" b="0" i="0" dirty="0">
              <a:solidFill>
                <a:srgbClr val="3973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7300"/>
                </a:solidFill>
                <a:latin typeface="Courier New" panose="02070309020205020404" pitchFamily="49" charset="0"/>
              </a:rPr>
              <a:t>  </a:t>
            </a:r>
            <a:r>
              <a:rPr lang="pl-PL" sz="1600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"mov (%%rsi), %%eax\n“</a:t>
            </a:r>
            <a:endParaRPr lang="en-US" sz="1600" b="0" i="0" dirty="0">
              <a:solidFill>
                <a:srgbClr val="3973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7300"/>
                </a:solidFill>
                <a:latin typeface="Courier New" panose="02070309020205020404" pitchFamily="49" charset="0"/>
              </a:rPr>
              <a:t>  </a:t>
            </a:r>
            <a:r>
              <a:rPr lang="pl-PL" sz="1600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"1: nop\n“</a:t>
            </a:r>
            <a:endParaRPr lang="en-US" sz="1600" b="0" i="0" dirty="0">
              <a:solidFill>
                <a:srgbClr val="3973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600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::</a:t>
            </a:r>
            <a:r>
              <a:rPr lang="en-US" sz="1600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l-PL" sz="1600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"r" (pathname),"r" (buf), "c" (1UL &lt;&lt; bufsiz)</a:t>
            </a:r>
            <a:endParaRPr lang="en-US" sz="1600" b="0" i="0" dirty="0">
              <a:solidFill>
                <a:srgbClr val="3973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600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: "r15", "rsi", "eax", "memory");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87A7B-2251-C256-70EA-8430F6AD2E60}"/>
              </a:ext>
            </a:extLst>
          </p:cNvPr>
          <p:cNvSpPr txBox="1"/>
          <p:nvPr/>
        </p:nvSpPr>
        <p:spPr>
          <a:xfrm>
            <a:off x="6928835" y="2054189"/>
            <a:ext cx="47879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wipawel@pawel-poc:~$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sudo</a:t>
            </a:r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 sysctl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-w</a:t>
            </a:r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 kernel.core_pattern="AAAAAAAAAAAAAAAA“</a:t>
            </a:r>
            <a:endParaRPr lang="en-US" sz="1100" b="1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kernel.core_pattern =</a:t>
            </a:r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 AAAAAAAAAAAAAAAA</a:t>
            </a:r>
            <a:endParaRPr lang="en-US" sz="1100" b="1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endParaRPr lang="en-US" sz="1100" b="1" dirty="0">
              <a:solidFill>
                <a:srgbClr val="880000"/>
              </a:solidFill>
              <a:latin typeface="Courier New" panose="02070309020205020404" pitchFamily="49" charset="0"/>
            </a:endParaRPr>
          </a:p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wipawel@pawel-poc:~$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time</a:t>
            </a:r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 taskset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-c 2 ./readlink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Baseline: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170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Result: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0000fdf7ffffffc0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Result: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0000e9f7ffffffc0</a:t>
            </a:r>
            <a:endParaRPr lang="en-US" sz="1100" b="1" dirty="0">
              <a:solidFill>
                <a:srgbClr val="880000"/>
              </a:solidFill>
              <a:latin typeface="Courier New" panose="02070309020205020404" pitchFamily="49" charset="0"/>
            </a:endParaRPr>
          </a:p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Result: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0000c977fbefebc0</a:t>
            </a:r>
            <a:endParaRPr lang="en-US" sz="1100" b="1" dirty="0">
              <a:solidFill>
                <a:srgbClr val="880000"/>
              </a:solidFill>
              <a:latin typeface="Courier New" panose="02070309020205020404" pitchFamily="49" charset="0"/>
            </a:endParaRPr>
          </a:p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Result: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0000c977f3efebc0</a:t>
            </a:r>
            <a:endParaRPr lang="en-US" sz="1100" b="1" dirty="0">
              <a:solidFill>
                <a:srgbClr val="880000"/>
              </a:solidFill>
              <a:latin typeface="Courier New" panose="02070309020205020404" pitchFamily="49" charset="0"/>
            </a:endParaRPr>
          </a:p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Result: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0000c957f3efebc0</a:t>
            </a:r>
            <a:endParaRPr lang="en-US" sz="1100" b="1" dirty="0">
              <a:solidFill>
                <a:srgbClr val="880000"/>
              </a:solidFill>
              <a:latin typeface="Courier New" panose="02070309020205020404" pitchFamily="49" charset="0"/>
            </a:endParaRPr>
          </a:p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Result: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0000c957f3efe3c0</a:t>
            </a:r>
            <a:endParaRPr lang="en-US" sz="1100" b="1" dirty="0">
              <a:solidFill>
                <a:srgbClr val="880000"/>
              </a:solidFill>
              <a:latin typeface="Courier New" panose="02070309020205020404" pitchFamily="49" charset="0"/>
            </a:endParaRPr>
          </a:p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Result: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0000c957f36fe3c0</a:t>
            </a:r>
            <a:endParaRPr lang="en-US" sz="1100" b="1" dirty="0">
              <a:solidFill>
                <a:srgbClr val="880000"/>
              </a:solidFill>
              <a:latin typeface="Courier New" panose="02070309020205020404" pitchFamily="49" charset="0"/>
            </a:endParaRPr>
          </a:p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Result: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0000c9555145e3c0</a:t>
            </a:r>
            <a:endParaRPr lang="en-US" sz="1100" b="1" dirty="0">
              <a:solidFill>
                <a:srgbClr val="880000"/>
              </a:solidFill>
              <a:latin typeface="Courier New" panose="02070309020205020404" pitchFamily="49" charset="0"/>
            </a:endParaRPr>
          </a:p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Result: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0000c9514141e3c0</a:t>
            </a:r>
            <a:endParaRPr lang="en-US" sz="1100" b="1" dirty="0">
              <a:solidFill>
                <a:srgbClr val="880000"/>
              </a:solidFill>
              <a:latin typeface="Courier New" panose="02070309020205020404" pitchFamily="49" charset="0"/>
            </a:endParaRPr>
          </a:p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Result: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0000c951414163c0</a:t>
            </a:r>
            <a:endParaRPr lang="en-US" sz="1100" b="1" dirty="0">
              <a:solidFill>
                <a:srgbClr val="880000"/>
              </a:solidFill>
              <a:latin typeface="Courier New" panose="02070309020205020404" pitchFamily="49" charset="0"/>
            </a:endParaRPr>
          </a:p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Result: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0000c951414143c0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Result: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0000c941414143c0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Result: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0000c141414143c0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Result: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00004141414141c0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Result: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0000414141414140</a:t>
            </a:r>
            <a:endParaRPr lang="en-US" sz="11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real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0m0.338s</a:t>
            </a:r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 user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0m0.338s</a:t>
            </a:r>
            <a:r>
              <a:rPr lang="pl-PL" sz="1100" b="1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 sys</a:t>
            </a:r>
            <a:r>
              <a:rPr lang="pl-PL" sz="11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0m0.000s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6994712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D4695A-BC3C-4EAC-9ECE-60B300324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00" y="2553430"/>
            <a:ext cx="11360800" cy="9012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B46E9C4-F6A6-4F72-870E-0E9429ED4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00" y="3503896"/>
            <a:ext cx="11360800" cy="1868203"/>
          </a:xfrm>
        </p:spPr>
        <p:txBody>
          <a:bodyPr/>
          <a:lstStyle/>
          <a:p>
            <a:r>
              <a:rPr lang="en-US" sz="2000" dirty="0"/>
              <a:t>Blogs:</a:t>
            </a:r>
          </a:p>
          <a:p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https://grsecurity.net/amd_branch_mispredictor_just_set_it_and_forget_it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https://grsecurity.net/amd_branch_mispredictor_part_2_where_no_cpu_has_gone_before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wipawel@grsecurity.net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1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Backend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47842" r="3485" b="26953"/>
          <a:stretch/>
        </p:blipFill>
        <p:spPr>
          <a:xfrm>
            <a:off x="4582615" y="2181607"/>
            <a:ext cx="7144919" cy="3556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962120"/>
      </p:ext>
    </p:extLst>
  </p:cSld>
  <p:clrMapOvr>
    <a:masterClrMapping/>
  </p:clrMapOvr>
</p:sld>
</file>

<file path=ppt/theme/theme1.xml><?xml version="1.0" encoding="utf-8"?>
<a:theme xmlns:a="http://schemas.openxmlformats.org/drawingml/2006/main" name="Grsecurity Present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16725</TotalTime>
  <Words>5143</Words>
  <Application>Microsoft Office PowerPoint</Application>
  <PresentationFormat>Widescreen</PresentationFormat>
  <Paragraphs>883</Paragraphs>
  <Slides>83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3" baseType="lpstr">
      <vt:lpstr>Arial</vt:lpstr>
      <vt:lpstr>Calibri</vt:lpstr>
      <vt:lpstr>Courier New</vt:lpstr>
      <vt:lpstr>Helvetica</vt:lpstr>
      <vt:lpstr>Lato</vt:lpstr>
      <vt:lpstr>Lato Light</vt:lpstr>
      <vt:lpstr>Lato Medium</vt:lpstr>
      <vt:lpstr>Roboto</vt:lpstr>
      <vt:lpstr>Verdana</vt:lpstr>
      <vt:lpstr>Grsecurity Presentation</vt:lpstr>
      <vt:lpstr>To Branch or Not to Branch</vt:lpstr>
      <vt:lpstr>whoami</vt:lpstr>
      <vt:lpstr>Outline</vt:lpstr>
      <vt:lpstr>Microarchitecture - overview</vt:lpstr>
      <vt:lpstr>Microarchitecture - overview</vt:lpstr>
      <vt:lpstr>Microarchitecture - overview</vt:lpstr>
      <vt:lpstr>Microarchitecture - overview</vt:lpstr>
      <vt:lpstr>Microarchitecture - overview</vt:lpstr>
      <vt:lpstr>Microarchitecture - overview</vt:lpstr>
      <vt:lpstr>Microarchitecture - overview</vt:lpstr>
      <vt:lpstr>Microarchitecture - overview</vt:lpstr>
      <vt:lpstr>Microarchitecture - overview</vt:lpstr>
      <vt:lpstr>Microarchitecture - overview</vt:lpstr>
      <vt:lpstr>Microarchitecture - overview</vt:lpstr>
      <vt:lpstr>Microarchitecture - overview</vt:lpstr>
      <vt:lpstr>Branch predictors - purpose</vt:lpstr>
      <vt:lpstr>Branch predictors - purpose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– branch target buffer</vt:lpstr>
      <vt:lpstr>Branch predictors – branch target buffer</vt:lpstr>
      <vt:lpstr>Branch predictors – branch target buffer</vt:lpstr>
      <vt:lpstr>Branch predictors – branch target buffer</vt:lpstr>
      <vt:lpstr>Hybrid branch predictor – building blocks diagram</vt:lpstr>
      <vt:lpstr>Hybrid branch predictor – building blocks diagram – Taken/Not Taken</vt:lpstr>
      <vt:lpstr>Hybrid branch predictor – building blocks diagram – Where-to</vt:lpstr>
      <vt:lpstr>Straight-Line Speculation (SLS) - introduction</vt:lpstr>
      <vt:lpstr>Straight-Line Speculation (SLS)</vt:lpstr>
      <vt:lpstr>Straight-Line Speculation (SLS)</vt:lpstr>
      <vt:lpstr>CVE-2021-26341 - Direct unconditional branch SLS</vt:lpstr>
      <vt:lpstr>CVE-2021-26341 - Direct unconditional branch SLS</vt:lpstr>
      <vt:lpstr>Straight-Line Speculation (SLS) - mechanics</vt:lpstr>
      <vt:lpstr>Straight-Line Speculation (SLS) - mechanics</vt:lpstr>
      <vt:lpstr>Straight-Line Speculation (SLS) - mechanics</vt:lpstr>
      <vt:lpstr>Straight-Line Speculation (SLS) - mechanics</vt:lpstr>
      <vt:lpstr>Straight-Line Speculation (SLS) - mechanics</vt:lpstr>
      <vt:lpstr>Straight-Line Speculation (SLS) - mechanics</vt:lpstr>
      <vt:lpstr>Straight-Line Speculation (SLS) - mechanics</vt:lpstr>
      <vt:lpstr>Straight-Line Speculation (SLS) - mechanics</vt:lpstr>
      <vt:lpstr>Straight-Line Speculation (SLS) - mechanics</vt:lpstr>
      <vt:lpstr>CVE-2021-26341 - Direct unconditional branch SLS</vt:lpstr>
      <vt:lpstr>CVE-2021-26341 - Direct unconditional branch SLS</vt:lpstr>
      <vt:lpstr>CVE-2021-26341 - Direct unconditional branch SLS</vt:lpstr>
      <vt:lpstr>CVE-2021-26341 - Direct unconditional branch SLS</vt:lpstr>
      <vt:lpstr>CVE-2021-26341 - Direct unconditional branch SLS</vt:lpstr>
      <vt:lpstr>CVE-2021-26341 - Direct unconditional branch SLS</vt:lpstr>
      <vt:lpstr>SLS Mitigations</vt:lpstr>
      <vt:lpstr>SLS Mitigations – jumps and rets</vt:lpstr>
      <vt:lpstr>SLS Mitigations – jumps and rets</vt:lpstr>
      <vt:lpstr>SLS Mitigations – jumps and rets</vt:lpstr>
      <vt:lpstr>SLS Mitigations – jumps and rets</vt:lpstr>
      <vt:lpstr>SLS Mitigations – jumps and rets</vt:lpstr>
      <vt:lpstr>SLS Mitigations – jumps and rets</vt:lpstr>
      <vt:lpstr>SLS Mitigations – jumps and rets</vt:lpstr>
      <vt:lpstr>SLS Mitigations – jumps and rets</vt:lpstr>
      <vt:lpstr>SLS Mitigations - calls</vt:lpstr>
      <vt:lpstr>SLS Mitigations - calls</vt:lpstr>
      <vt:lpstr>SLS Mitigations - calls</vt:lpstr>
      <vt:lpstr>Straight-Line Speculation (SLS)</vt:lpstr>
      <vt:lpstr>Straight-Line Speculation (SLS)</vt:lpstr>
      <vt:lpstr>Speculation of conditional branches</vt:lpstr>
      <vt:lpstr>Fall-through speculation of conditional branches</vt:lpstr>
      <vt:lpstr>Spectre v1 vs fall-through speculation of conditional branches</vt:lpstr>
      <vt:lpstr>Spectre v1 vs fall-through speculation of conditional branches</vt:lpstr>
      <vt:lpstr>Spectre v1 vs fall-through speculation of conditional branches</vt:lpstr>
      <vt:lpstr>Spectre v1 vs fall-through speculation of conditional branches</vt:lpstr>
      <vt:lpstr>Spectre v1 vs fall-through speculation of conditional branches</vt:lpstr>
      <vt:lpstr>Spectre v1 vs fall-through speculation of conditional branches</vt:lpstr>
      <vt:lpstr>Spectre v1 vs fall-through speculation of conditional branches</vt:lpstr>
      <vt:lpstr>Spectre v1 vs fall-through speculation of conditional branches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Branch or Not to Branch: Security Implications of x86 Frontend Implementations</dc:title>
  <dc:creator>Pawel Wieczorkiewicz</dc:creator>
  <cp:lastModifiedBy>spender</cp:lastModifiedBy>
  <cp:revision>284</cp:revision>
  <dcterms:created xsi:type="dcterms:W3CDTF">2020-04-20T17:07:16Z</dcterms:created>
  <dcterms:modified xsi:type="dcterms:W3CDTF">2022-10-26T19:46:54Z</dcterms:modified>
</cp:coreProperties>
</file>